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5" r:id="rId3"/>
  </p:sldMasterIdLst>
  <p:notesMasterIdLst>
    <p:notesMasterId r:id="rId44"/>
  </p:notesMasterIdLst>
  <p:sldIdLst>
    <p:sldId id="324" r:id="rId4"/>
    <p:sldId id="2190" r:id="rId5"/>
    <p:sldId id="257" r:id="rId6"/>
    <p:sldId id="2191" r:id="rId7"/>
    <p:sldId id="262" r:id="rId8"/>
    <p:sldId id="817" r:id="rId9"/>
    <p:sldId id="908" r:id="rId10"/>
    <p:sldId id="261" r:id="rId11"/>
    <p:sldId id="1556" r:id="rId12"/>
    <p:sldId id="2180" r:id="rId13"/>
    <p:sldId id="2153" r:id="rId14"/>
    <p:sldId id="2150" r:id="rId15"/>
    <p:sldId id="2193" r:id="rId16"/>
    <p:sldId id="2194" r:id="rId17"/>
    <p:sldId id="1567" r:id="rId18"/>
    <p:sldId id="1566" r:id="rId19"/>
    <p:sldId id="1564" r:id="rId20"/>
    <p:sldId id="2155" r:id="rId21"/>
    <p:sldId id="2196" r:id="rId22"/>
    <p:sldId id="2160" r:id="rId23"/>
    <p:sldId id="2161" r:id="rId24"/>
    <p:sldId id="2157" r:id="rId25"/>
    <p:sldId id="2152" r:id="rId26"/>
    <p:sldId id="2156" r:id="rId27"/>
    <p:sldId id="2158" r:id="rId28"/>
    <p:sldId id="2163" r:id="rId29"/>
    <p:sldId id="990" r:id="rId30"/>
    <p:sldId id="2175" r:id="rId31"/>
    <p:sldId id="2173" r:id="rId32"/>
    <p:sldId id="2174" r:id="rId33"/>
    <p:sldId id="2176" r:id="rId34"/>
    <p:sldId id="2177" r:id="rId35"/>
    <p:sldId id="2178" r:id="rId36"/>
    <p:sldId id="259" r:id="rId37"/>
    <p:sldId id="271" r:id="rId38"/>
    <p:sldId id="1015" r:id="rId39"/>
    <p:sldId id="2185" r:id="rId40"/>
    <p:sldId id="1557" r:id="rId41"/>
    <p:sldId id="2195" r:id="rId42"/>
    <p:sldId id="218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1717"/>
    <a:srgbClr val="EA1C24"/>
    <a:srgbClr val="F57D14"/>
    <a:srgbClr val="0038A8"/>
    <a:srgbClr val="0033CC"/>
    <a:srgbClr val="DB1369"/>
    <a:srgbClr val="E21E31"/>
    <a:srgbClr val="F21227"/>
    <a:srgbClr val="E74554"/>
    <a:srgbClr val="FF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89886" autoAdjust="0"/>
  </p:normalViewPr>
  <p:slideViewPr>
    <p:cSldViewPr snapToGrid="0">
      <p:cViewPr>
        <p:scale>
          <a:sx n="47" d="100"/>
          <a:sy n="47" d="100"/>
        </p:scale>
        <p:origin x="136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E61C1-53AE-4860-9BBC-17D22934673F}" type="datetimeFigureOut">
              <a:rPr lang="en-US" smtClean="0"/>
              <a:t>5/9/2024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36186-1E43-475D-8D3C-7B42F693CF3F}" type="slidenum">
              <a:rPr lang="en-US" smtClean="0"/>
              <a:t>‹#›</a:t>
            </a:fld>
            <a:endParaRPr lang="en-US"/>
          </a:p>
        </p:txBody>
      </p:sp>
    </p:spTree>
    <p:extLst>
      <p:ext uri="{BB962C8B-B14F-4D97-AF65-F5344CB8AC3E}">
        <p14:creationId xmlns:p14="http://schemas.microsoft.com/office/powerpoint/2010/main" val="983157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Report name and Link</a:t>
            </a:r>
          </a:p>
        </p:txBody>
      </p:sp>
      <p:sp>
        <p:nvSpPr>
          <p:cNvPr id="4" name="Slide Number Placeholder 3"/>
          <p:cNvSpPr>
            <a:spLocks noGrp="1"/>
          </p:cNvSpPr>
          <p:nvPr>
            <p:ph type="sldNum" sz="quarter" idx="5"/>
          </p:nvPr>
        </p:nvSpPr>
        <p:spPr/>
        <p:txBody>
          <a:bodyPr/>
          <a:lstStyle/>
          <a:p>
            <a:fld id="{C1636186-1E43-475D-8D3C-7B42F693CF3F}" type="slidenum">
              <a:rPr lang="en-US" smtClean="0"/>
              <a:t>2</a:t>
            </a:fld>
            <a:endParaRPr lang="en-US"/>
          </a:p>
        </p:txBody>
      </p:sp>
    </p:spTree>
    <p:extLst>
      <p:ext uri="{BB962C8B-B14F-4D97-AF65-F5344CB8AC3E}">
        <p14:creationId xmlns:p14="http://schemas.microsoft.com/office/powerpoint/2010/main" val="2731559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787DD-C4DA-471A-88A6-9590E02348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4579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Banglami</a:t>
            </a:r>
            <a:r>
              <a:rPr lang="en-US" dirty="0"/>
              <a:t>, </a:t>
            </a:r>
          </a:p>
        </p:txBody>
      </p:sp>
      <p:sp>
        <p:nvSpPr>
          <p:cNvPr id="4" name="Slide Number Placeholder 3"/>
          <p:cNvSpPr>
            <a:spLocks noGrp="1"/>
          </p:cNvSpPr>
          <p:nvPr>
            <p:ph type="sldNum" sz="quarter" idx="5"/>
          </p:nvPr>
        </p:nvSpPr>
        <p:spPr/>
        <p:txBody>
          <a:bodyPr/>
          <a:lstStyle/>
          <a:p>
            <a:fld id="{C1636186-1E43-475D-8D3C-7B42F693CF3F}" type="slidenum">
              <a:rPr lang="en-US" smtClean="0"/>
              <a:t>9</a:t>
            </a:fld>
            <a:endParaRPr lang="en-US"/>
          </a:p>
        </p:txBody>
      </p:sp>
    </p:spTree>
    <p:extLst>
      <p:ext uri="{BB962C8B-B14F-4D97-AF65-F5344CB8AC3E}">
        <p14:creationId xmlns:p14="http://schemas.microsoft.com/office/powerpoint/2010/main" val="2749293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636186-1E43-475D-8D3C-7B42F693CF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7854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 brand closer to youth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99457A-E375-4F8E-BB56-797752997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7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 brand closer to youth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99457A-E375-4F8E-BB56-797752997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011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 brand closer to youth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99457A-E375-4F8E-BB56-797752997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0874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 brand closer to youth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99457A-E375-4F8E-BB56-797752997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9608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 brand closer to youth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99457A-E375-4F8E-BB56-797752997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994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 brand closer to youth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99457A-E375-4F8E-BB56-797752997A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7931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8A0D0-FBAC-63C3-A427-A06332A738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52F65B-B12A-C0B4-BD68-C6F3BCDB11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662311-CAA5-2881-D3FE-BACAA3BEFE46}"/>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5" name="Footer Placeholder 4">
            <a:extLst>
              <a:ext uri="{FF2B5EF4-FFF2-40B4-BE49-F238E27FC236}">
                <a16:creationId xmlns:a16="http://schemas.microsoft.com/office/drawing/2014/main" id="{155CFB20-30EC-06F4-8884-8F819012E8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23D37C-2F2E-DC46-8C84-86A706A5CCF8}"/>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2056748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088F4-742E-9C73-30B1-F16213B3FF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45ED8B4-A820-A448-4486-3EFE18B2E3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83F99E-6A2A-132E-CE54-A62E10526019}"/>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5" name="Footer Placeholder 4">
            <a:extLst>
              <a:ext uri="{FF2B5EF4-FFF2-40B4-BE49-F238E27FC236}">
                <a16:creationId xmlns:a16="http://schemas.microsoft.com/office/drawing/2014/main" id="{FEDA588F-536B-04C2-94A6-0ABA435F56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FE1D0B-4BCA-A7B3-644C-8C037E11DB75}"/>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461421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96B89C-FEAF-1CBF-1554-F76DEE605C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103912-221D-1163-2DD5-8C9E884C78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9DA02D-C072-1C92-FFA8-BFBE01755A04}"/>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5" name="Footer Placeholder 4">
            <a:extLst>
              <a:ext uri="{FF2B5EF4-FFF2-40B4-BE49-F238E27FC236}">
                <a16:creationId xmlns:a16="http://schemas.microsoft.com/office/drawing/2014/main" id="{706727A0-A7C9-C5B2-4057-F09DA424A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A34C25-7CB7-8360-3D86-FE94A0D69AE9}"/>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247672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3E4766A-97E1-4BB3-BF02-07F766FFE88E}" type="datetimeFigureOut">
              <a:rPr lang="en-US" smtClean="0"/>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4127340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E4766A-97E1-4BB3-BF02-07F766FFE88E}" type="datetimeFigureOut">
              <a:rPr lang="en-US" smtClean="0"/>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3989138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E4766A-97E1-4BB3-BF02-07F766FFE88E}" type="datetimeFigureOut">
              <a:rPr lang="en-US" smtClean="0"/>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4294093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E4766A-97E1-4BB3-BF02-07F766FFE88E}" type="datetimeFigureOut">
              <a:rPr lang="en-US" smtClean="0"/>
              <a:t>5/9/2024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1327897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E4766A-97E1-4BB3-BF02-07F766FFE88E}" type="datetimeFigureOut">
              <a:rPr lang="en-US" smtClean="0"/>
              <a:t>5/9/2024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870890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3E4766A-97E1-4BB3-BF02-07F766FFE88E}" type="datetimeFigureOut">
              <a:rPr lang="en-US" smtClean="0"/>
              <a:t>5/9/2024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1327543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E4766A-97E1-4BB3-BF02-07F766FFE88E}" type="datetimeFigureOut">
              <a:rPr lang="en-US" smtClean="0"/>
              <a:t>5/9/2024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3608511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E4766A-97E1-4BB3-BF02-07F766FFE88E}" type="datetimeFigureOut">
              <a:rPr lang="en-US" smtClean="0"/>
              <a:t>5/9/2024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1517522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84599-133C-BDFE-12A9-B7CC1DBA2F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00C064-866D-9C79-2B44-DB37EF74FD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E56A2B-68BC-F0D8-640B-5A91187A8184}"/>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5" name="Footer Placeholder 4">
            <a:extLst>
              <a:ext uri="{FF2B5EF4-FFF2-40B4-BE49-F238E27FC236}">
                <a16:creationId xmlns:a16="http://schemas.microsoft.com/office/drawing/2014/main" id="{59EFF4F8-9B6B-2C76-A442-A36930EC7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70E3CE-07EE-ECEB-A90F-D78B0A18AD53}"/>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5931650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E4766A-97E1-4BB3-BF02-07F766FFE88E}" type="datetimeFigureOut">
              <a:rPr lang="en-US" smtClean="0"/>
              <a:t>5/9/2024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1713518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E4766A-97E1-4BB3-BF02-07F766FFE88E}" type="datetimeFigureOut">
              <a:rPr lang="en-US" smtClean="0"/>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3277168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E4766A-97E1-4BB3-BF02-07F766FFE88E}" type="datetimeFigureOut">
              <a:rPr lang="en-US" smtClean="0"/>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425896-B625-4644-8FF5-D6F131F5B241}" type="slidenum">
              <a:rPr lang="en-US" smtClean="0"/>
              <a:t>‹#›</a:t>
            </a:fld>
            <a:endParaRPr lang="en-US"/>
          </a:p>
        </p:txBody>
      </p:sp>
    </p:spTree>
    <p:extLst>
      <p:ext uri="{BB962C8B-B14F-4D97-AF65-F5344CB8AC3E}">
        <p14:creationId xmlns:p14="http://schemas.microsoft.com/office/powerpoint/2010/main" val="21688631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06415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512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03398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59129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61192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78056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9698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3ACA1-0FCF-7394-5D7F-16BACF07EA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F10AF1-3BB9-CE23-0CC4-7D01CE599F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0D799E-D096-1C5C-261C-1C033FBF6330}"/>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5" name="Footer Placeholder 4">
            <a:extLst>
              <a:ext uri="{FF2B5EF4-FFF2-40B4-BE49-F238E27FC236}">
                <a16:creationId xmlns:a16="http://schemas.microsoft.com/office/drawing/2014/main" id="{356BEAF8-8DCB-D41B-AA2D-916E3EE1E0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42EDB-1222-5A04-67BF-617CEC2C96B8}"/>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12467941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07291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28905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23575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3056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F8AE9-881A-D80C-8BFE-3EA3474712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FAF870-5D80-6253-8567-A1BEB74419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E0820E-82EF-33C5-B168-61861D083E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A9BEBB-BD03-68B6-C90E-60C6CB979E6A}"/>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6" name="Footer Placeholder 5">
            <a:extLst>
              <a:ext uri="{FF2B5EF4-FFF2-40B4-BE49-F238E27FC236}">
                <a16:creationId xmlns:a16="http://schemas.microsoft.com/office/drawing/2014/main" id="{36EB57D4-F43F-E8BF-B37B-20937B1840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1BA7C9-728D-2BE3-AC32-A80499A0AD1E}"/>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1011870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7E46A-3124-C1D7-13B1-6BD740AF6B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6609B3-70F0-3FC1-D7E7-8A5D51F2D1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EB7603-A060-E556-D2BB-8D86DF90D5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8384E9-AA7E-9D69-2354-635DEFBE5E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AE459-D92F-1B8F-89E1-112768202F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206B25-ED92-B525-63B8-BDEAB97D4077}"/>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8" name="Footer Placeholder 7">
            <a:extLst>
              <a:ext uri="{FF2B5EF4-FFF2-40B4-BE49-F238E27FC236}">
                <a16:creationId xmlns:a16="http://schemas.microsoft.com/office/drawing/2014/main" id="{0FC90543-66E9-F5F8-50F7-2902B97FE4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DBC28F-ECEB-E4F4-F32F-910C9ABE61CB}"/>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888938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3AB8A-9CA9-71E7-6AB7-93C64FD278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4B7CF6-7B3B-7CC7-8F95-B5601E7512C1}"/>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4" name="Footer Placeholder 3">
            <a:extLst>
              <a:ext uri="{FF2B5EF4-FFF2-40B4-BE49-F238E27FC236}">
                <a16:creationId xmlns:a16="http://schemas.microsoft.com/office/drawing/2014/main" id="{04C2752F-146D-9FA1-63AE-E08212B5F4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7E9044-4848-04F2-920E-076CAA39B956}"/>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4152631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56E677-D0A6-05F4-8306-E6116892C64D}"/>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3" name="Footer Placeholder 2">
            <a:extLst>
              <a:ext uri="{FF2B5EF4-FFF2-40B4-BE49-F238E27FC236}">
                <a16:creationId xmlns:a16="http://schemas.microsoft.com/office/drawing/2014/main" id="{26FCA710-D607-8C49-3582-B08FE2B780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CE755C-EE72-02E1-E401-7DD4ABA695A7}"/>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3637333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3FD99-FCCD-C023-2360-8A3CCD1C23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9B66BE9-7EB2-71E5-905B-B49BE92D18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A82962-1ACC-5205-7CC1-F0A0A8F31E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5CADDD-E6B4-ABDE-FADB-2402F9C43DCC}"/>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6" name="Footer Placeholder 5">
            <a:extLst>
              <a:ext uri="{FF2B5EF4-FFF2-40B4-BE49-F238E27FC236}">
                <a16:creationId xmlns:a16="http://schemas.microsoft.com/office/drawing/2014/main" id="{1AE83CD5-6B03-9439-B08F-6085A630A1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76AFD-E3CD-D548-C985-8984A51BE3F7}"/>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143191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9133-0E77-D73E-9873-274C155063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77CB21-F70C-8255-031A-2E20B1CE3E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19B7EC-460B-45BA-7336-97117654BB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BE15B9-843D-98AD-0D31-403479973E79}"/>
              </a:ext>
            </a:extLst>
          </p:cNvPr>
          <p:cNvSpPr>
            <a:spLocks noGrp="1"/>
          </p:cNvSpPr>
          <p:nvPr>
            <p:ph type="dt" sz="half" idx="10"/>
          </p:nvPr>
        </p:nvSpPr>
        <p:spPr/>
        <p:txBody>
          <a:bodyPr/>
          <a:lstStyle/>
          <a:p>
            <a:fld id="{A9AADE00-E5EE-4877-A16C-0E1E3533796E}" type="datetimeFigureOut">
              <a:rPr lang="en-US" smtClean="0"/>
              <a:t>5/9/2024</a:t>
            </a:fld>
            <a:endParaRPr lang="en-US"/>
          </a:p>
        </p:txBody>
      </p:sp>
      <p:sp>
        <p:nvSpPr>
          <p:cNvPr id="6" name="Footer Placeholder 5">
            <a:extLst>
              <a:ext uri="{FF2B5EF4-FFF2-40B4-BE49-F238E27FC236}">
                <a16:creationId xmlns:a16="http://schemas.microsoft.com/office/drawing/2014/main" id="{3F8DEE1C-15F5-915D-BBDE-D299A203F4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584842-A644-80D3-1C77-ED944EB2EB99}"/>
              </a:ext>
            </a:extLst>
          </p:cNvPr>
          <p:cNvSpPr>
            <a:spLocks noGrp="1"/>
          </p:cNvSpPr>
          <p:nvPr>
            <p:ph type="sldNum" sz="quarter" idx="12"/>
          </p:nvPr>
        </p:nvSpPr>
        <p:spPr/>
        <p:txBody>
          <a:bodyPr/>
          <a:lstStyle/>
          <a:p>
            <a:fld id="{CAFCD894-EE78-49C8-BFF7-1D05DFEE50B1}" type="slidenum">
              <a:rPr lang="en-US" smtClean="0"/>
              <a:t>‹#›</a:t>
            </a:fld>
            <a:endParaRPr lang="en-US"/>
          </a:p>
        </p:txBody>
      </p:sp>
    </p:spTree>
    <p:extLst>
      <p:ext uri="{BB962C8B-B14F-4D97-AF65-F5344CB8AC3E}">
        <p14:creationId xmlns:p14="http://schemas.microsoft.com/office/powerpoint/2010/main" val="1807839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64D26A-8E15-BA68-7FA5-360BE7D9A6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4FCED6-0997-FF75-077F-E601FFB2E2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34B269-2FE7-7378-2C11-BA0740EE06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AADE00-E5EE-4877-A16C-0E1E3533796E}" type="datetimeFigureOut">
              <a:rPr lang="en-US" smtClean="0"/>
              <a:t>5/9/2024</a:t>
            </a:fld>
            <a:endParaRPr lang="en-US"/>
          </a:p>
        </p:txBody>
      </p:sp>
      <p:sp>
        <p:nvSpPr>
          <p:cNvPr id="5" name="Footer Placeholder 4">
            <a:extLst>
              <a:ext uri="{FF2B5EF4-FFF2-40B4-BE49-F238E27FC236}">
                <a16:creationId xmlns:a16="http://schemas.microsoft.com/office/drawing/2014/main" id="{4642FC25-C122-337B-922C-0542B77CFB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E845EE4-B0A3-5FAF-8A24-9ADC0F6CB8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CD894-EE78-49C8-BFF7-1D05DFEE50B1}" type="slidenum">
              <a:rPr lang="en-US" smtClean="0"/>
              <a:t>‹#›</a:t>
            </a:fld>
            <a:endParaRPr lang="en-US"/>
          </a:p>
        </p:txBody>
      </p:sp>
    </p:spTree>
    <p:extLst>
      <p:ext uri="{BB962C8B-B14F-4D97-AF65-F5344CB8AC3E}">
        <p14:creationId xmlns:p14="http://schemas.microsoft.com/office/powerpoint/2010/main" val="1562410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E4766A-97E1-4BB3-BF02-07F766FFE88E}" type="datetimeFigureOut">
              <a:rPr lang="en-US" smtClean="0"/>
              <a:t>5/9/2024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425896-B625-4644-8FF5-D6F131F5B241}" type="slidenum">
              <a:rPr lang="en-US" smtClean="0"/>
              <a:t>‹#›</a:t>
            </a:fld>
            <a:endParaRPr lang="en-US"/>
          </a:p>
        </p:txBody>
      </p:sp>
    </p:spTree>
    <p:extLst>
      <p:ext uri="{BB962C8B-B14F-4D97-AF65-F5344CB8AC3E}">
        <p14:creationId xmlns:p14="http://schemas.microsoft.com/office/powerpoint/2010/main" val="381479648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E4766A-97E1-4BB3-BF02-07F766FFE88E}" type="datetimeFigureOut">
              <a:rPr lang="en-US" smtClean="0">
                <a:solidFill>
                  <a:prstClr val="black">
                    <a:tint val="75000"/>
                  </a:prstClr>
                </a:solidFill>
              </a:rPr>
              <a:pPr/>
              <a:t>5/9/2024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425896-B625-4644-8FF5-D6F131F5B24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70608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0.jfif"/><Relationship Id="rId5" Type="http://schemas.openxmlformats.org/officeDocument/2006/relationships/image" Target="../media/image19.jfif"/><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4.png"/><Relationship Id="rId7"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ideo" Target="https://www.youtube.com/embed/IrQyMifRJ9o?feature=oembed" TargetMode="Externa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15.png"/><Relationship Id="rId9"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https://www.youtube.com/embed/8PDM0ZEjxY8?feature=oembed" TargetMode="External"/><Relationship Id="rId6" Type="http://schemas.openxmlformats.org/officeDocument/2006/relationships/image" Target="../media/image27.jpeg"/><Relationship Id="rId5" Type="http://schemas.openxmlformats.org/officeDocument/2006/relationships/image" Target="../media/image26.jp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https://www.youtube.com/embed/axP6EHTTBaY?feature=oembed" TargetMode="External"/><Relationship Id="rId5" Type="http://schemas.openxmlformats.org/officeDocument/2006/relationships/image" Target="../media/image28.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video" Target="https://www.youtube.com/embed/oCm8CTVcNMo?feature=oembed" TargetMode="External"/><Relationship Id="rId7" Type="http://schemas.openxmlformats.org/officeDocument/2006/relationships/image" Target="../media/image29.jpeg"/><Relationship Id="rId2" Type="http://schemas.openxmlformats.org/officeDocument/2006/relationships/video" Target="https://www.youtube.com/embed/lxPm5G2TR_E?feature=oembed" TargetMode="External"/><Relationship Id="rId1" Type="http://schemas.openxmlformats.org/officeDocument/2006/relationships/video" Target="https://www.youtube.com/embed/R6guRfSMwOI?feature=oembed" TargetMode="Externa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slideLayout" Target="../slideLayouts/slideLayout2.xml"/><Relationship Id="rId9" Type="http://schemas.openxmlformats.org/officeDocument/2006/relationships/image" Target="../media/image31.jpeg"/></Relationships>
</file>

<file path=ppt/slides/_rels/slide15.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BPqyOoY6uZQ?feature=oembed" TargetMode="External"/><Relationship Id="rId1" Type="http://schemas.openxmlformats.org/officeDocument/2006/relationships/video" Target="https://www.youtube.com/embed/BGm9YOiHZ7M?feature=oembed" TargetMode="External"/><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5.png"/><Relationship Id="rId7" Type="http://schemas.openxmlformats.org/officeDocument/2006/relationships/hyperlink" Target="https://www.facebook.com/buyherenowbd/videos/386607455945592" TargetMode="Externa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https://www.youtube.com/embed/d_yHXfExyhc?feature=oembed" TargetMode="External"/><Relationship Id="rId5" Type="http://schemas.openxmlformats.org/officeDocument/2006/relationships/image" Target="../media/image39.jpe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2.xml"/><Relationship Id="rId7" Type="http://schemas.openxmlformats.org/officeDocument/2006/relationships/image" Target="../media/image40.png"/><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3.xml"/><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https://www.youtube.com/embed/N2Abi1OHw6U?feature=oembed" TargetMode="External"/><Relationship Id="rId5" Type="http://schemas.openxmlformats.org/officeDocument/2006/relationships/image" Target="../media/image43.jpe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https://www.youtube.com/embed/EZAsuSnnV5A?feature=oembed" TargetMode="External"/><Relationship Id="rId5" Type="http://schemas.openxmlformats.org/officeDocument/2006/relationships/image" Target="../media/image44.jpe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49.jpeg"/><Relationship Id="rId3" Type="http://schemas.openxmlformats.org/officeDocument/2006/relationships/video" Target="https://www.youtube.com/embed/rT1v3iqwQZ8?feature=oembed" TargetMode="External"/><Relationship Id="rId7" Type="http://schemas.openxmlformats.org/officeDocument/2006/relationships/image" Target="../media/image14.png"/><Relationship Id="rId12" Type="http://schemas.openxmlformats.org/officeDocument/2006/relationships/image" Target="../media/image48.jpeg"/><Relationship Id="rId2" Type="http://schemas.openxmlformats.org/officeDocument/2006/relationships/video" Target="https://www.youtube.com/embed/wX1MuaTfLa4?feature=oembed" TargetMode="External"/><Relationship Id="rId1" Type="http://schemas.openxmlformats.org/officeDocument/2006/relationships/video" Target="https://www.youtube.com/embed/jXHgePCgMJM?feature=oembed" TargetMode="External"/><Relationship Id="rId6" Type="http://schemas.openxmlformats.org/officeDocument/2006/relationships/slideLayout" Target="../slideLayouts/slideLayout2.xml"/><Relationship Id="rId11" Type="http://schemas.openxmlformats.org/officeDocument/2006/relationships/image" Target="../media/image47.jpeg"/><Relationship Id="rId5" Type="http://schemas.openxmlformats.org/officeDocument/2006/relationships/video" Target="https://www.youtube.com/embed/r_NSWpuyoRE?feature=oembed" TargetMode="External"/><Relationship Id="rId10" Type="http://schemas.openxmlformats.org/officeDocument/2006/relationships/image" Target="../media/image46.jpeg"/><Relationship Id="rId4" Type="http://schemas.openxmlformats.org/officeDocument/2006/relationships/video" Target="https://www.youtube.com/embed/NRlWU4nMEc8?feature=oembed" TargetMode="External"/><Relationship Id="rId9" Type="http://schemas.openxmlformats.org/officeDocument/2006/relationships/image" Target="../media/image45.jpeg"/></Relationships>
</file>

<file path=ppt/slides/_rels/slide2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slideLayout" Target="../slideLayouts/slideLayout7.xml"/><Relationship Id="rId7" Type="http://schemas.openxmlformats.org/officeDocument/2006/relationships/image" Target="../media/image52.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15.png"/><Relationship Id="rId4" Type="http://schemas.openxmlformats.org/officeDocument/2006/relationships/notesSlide" Target="../notesSlides/notesSlide4.xml"/><Relationship Id="rId9"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hyperlink" Target="https://web.facebook.com/watch/?v=736073427086541" TargetMode="External"/><Relationship Id="rId7" Type="http://schemas.openxmlformats.org/officeDocument/2006/relationships/hyperlink" Target="https://web.facebook.com/watch/?v=1008915132851197"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hyperlink" Target="https://web.facebook.com/watch/?v=878130226094010" TargetMode="External"/><Relationship Id="rId10" Type="http://schemas.openxmlformats.org/officeDocument/2006/relationships/image" Target="../media/image15.png"/><Relationship Id="rId4" Type="http://schemas.openxmlformats.org/officeDocument/2006/relationships/image" Target="../media/image54.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15.png"/><Relationship Id="rId5" Type="http://schemas.openxmlformats.org/officeDocument/2006/relationships/image" Target="../media/image59.png"/><Relationship Id="rId10" Type="http://schemas.openxmlformats.org/officeDocument/2006/relationships/image" Target="../media/image14.png"/><Relationship Id="rId4" Type="http://schemas.openxmlformats.org/officeDocument/2006/relationships/image" Target="../media/image58.png"/><Relationship Id="rId9" Type="http://schemas.openxmlformats.org/officeDocument/2006/relationships/image" Target="../media/image63.png"/></Relationships>
</file>

<file path=ppt/slides/_rels/slide31.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gif"/></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86.jp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36.xml.rels><?xml version="1.0" encoding="UTF-8" standalone="yes"?>
<Relationships xmlns="http://schemas.openxmlformats.org/package/2006/relationships"><Relationship Id="rId8" Type="http://schemas.openxmlformats.org/officeDocument/2006/relationships/image" Target="../media/image92.jp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jpeg"/><Relationship Id="rId12"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jpeg"/><Relationship Id="rId9" Type="http://schemas.openxmlformats.org/officeDocument/2006/relationships/image" Target="../media/image93.png"/><Relationship Id="rId14" Type="http://schemas.openxmlformats.org/officeDocument/2006/relationships/image" Target="../media/image9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7.jpeg"/><Relationship Id="rId3" Type="http://schemas.openxmlformats.org/officeDocument/2006/relationships/image" Target="../media/image14.png"/><Relationship Id="rId7" Type="http://schemas.openxmlformats.org/officeDocument/2006/relationships/image" Target="../media/image101.jpeg"/><Relationship Id="rId12" Type="http://schemas.openxmlformats.org/officeDocument/2006/relationships/image" Target="../media/image106.jpeg"/><Relationship Id="rId17" Type="http://schemas.openxmlformats.org/officeDocument/2006/relationships/image" Target="../media/image111.jpeg"/><Relationship Id="rId2" Type="http://schemas.openxmlformats.org/officeDocument/2006/relationships/slideLayout" Target="../slideLayouts/slideLayout13.xml"/><Relationship Id="rId16" Type="http://schemas.openxmlformats.org/officeDocument/2006/relationships/image" Target="../media/image110.jpeg"/><Relationship Id="rId1" Type="http://schemas.openxmlformats.org/officeDocument/2006/relationships/video" Target="https://www.youtube.com/embed/O-zG_inciIo?feature=oembed" TargetMode="External"/><Relationship Id="rId6" Type="http://schemas.openxmlformats.org/officeDocument/2006/relationships/image" Target="../media/image100.jpeg"/><Relationship Id="rId11" Type="http://schemas.openxmlformats.org/officeDocument/2006/relationships/image" Target="../media/image105.jpeg"/><Relationship Id="rId5" Type="http://schemas.openxmlformats.org/officeDocument/2006/relationships/image" Target="../media/image99.jpeg"/><Relationship Id="rId15" Type="http://schemas.openxmlformats.org/officeDocument/2006/relationships/image" Target="../media/image109.jpeg"/><Relationship Id="rId10" Type="http://schemas.openxmlformats.org/officeDocument/2006/relationships/image" Target="../media/image104.jpeg"/><Relationship Id="rId4" Type="http://schemas.openxmlformats.org/officeDocument/2006/relationships/image" Target="../media/image15.png"/><Relationship Id="rId9" Type="http://schemas.openxmlformats.org/officeDocument/2006/relationships/image" Target="../media/image103.jpeg"/><Relationship Id="rId14" Type="http://schemas.openxmlformats.org/officeDocument/2006/relationships/image" Target="../media/image108.jpeg"/></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3.xml"/><Relationship Id="rId1" Type="http://schemas.openxmlformats.org/officeDocument/2006/relationships/video" Target="https://www.youtube.com/embed/l9NQhCOWXoE?feature=oembed" TargetMode="External"/><Relationship Id="rId6" Type="http://schemas.openxmlformats.org/officeDocument/2006/relationships/image" Target="../media/image113.jpeg"/><Relationship Id="rId5" Type="http://schemas.openxmlformats.org/officeDocument/2006/relationships/image" Target="../media/image112.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slideLayout" Target="../slideLayouts/slideLayout13.xml"/><Relationship Id="rId1" Type="http://schemas.openxmlformats.org/officeDocument/2006/relationships/video" Target="https://www.youtube.com/embed/flcOYJMYfSY?feature=oembed" TargetMode="External"/><Relationship Id="rId6" Type="http://schemas.openxmlformats.org/officeDocument/2006/relationships/image" Target="../media/image115.jpe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video" Target="https://www.youtube.com/embed/cUZIk5cjq8I?feature=oembed" TargetMode="External"/><Relationship Id="rId1" Type="http://schemas.openxmlformats.org/officeDocument/2006/relationships/video" Target="https://www.youtube.com/embed/ckSLkQaZ1F8?feature=oembed" TargetMode="Externa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D016D7E-5959-1277-1B92-0E87E74BD349}"/>
              </a:ext>
            </a:extLst>
          </p:cNvPr>
          <p:cNvGrpSpPr/>
          <p:nvPr/>
        </p:nvGrpSpPr>
        <p:grpSpPr>
          <a:xfrm>
            <a:off x="2966316" y="1479787"/>
            <a:ext cx="6259368" cy="3652205"/>
            <a:chOff x="2966316" y="1404849"/>
            <a:chExt cx="6259368" cy="3652205"/>
          </a:xfrm>
        </p:grpSpPr>
        <p:pic>
          <p:nvPicPr>
            <p:cNvPr id="4" name="Picture 3">
              <a:extLst>
                <a:ext uri="{FF2B5EF4-FFF2-40B4-BE49-F238E27FC236}">
                  <a16:creationId xmlns:a16="http://schemas.microsoft.com/office/drawing/2014/main" id="{F5D8C758-5824-4F07-A854-6CF0B8FB25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3839" y="1404849"/>
              <a:ext cx="2984322" cy="2984322"/>
            </a:xfrm>
            <a:prstGeom prst="rect">
              <a:avLst/>
            </a:prstGeom>
          </p:spPr>
        </p:pic>
        <p:sp>
          <p:nvSpPr>
            <p:cNvPr id="5" name="Rectangle 4">
              <a:extLst>
                <a:ext uri="{FF2B5EF4-FFF2-40B4-BE49-F238E27FC236}">
                  <a16:creationId xmlns:a16="http://schemas.microsoft.com/office/drawing/2014/main" id="{59D1DB92-78F9-4398-8679-2040F5AA139C}"/>
                </a:ext>
              </a:extLst>
            </p:cNvPr>
            <p:cNvSpPr/>
            <p:nvPr/>
          </p:nvSpPr>
          <p:spPr>
            <a:xfrm>
              <a:off x="2966316" y="4472279"/>
              <a:ext cx="625936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AGENCY CREDENTIAL</a:t>
              </a:r>
              <a:endParaRPr kumimoji="0" lang="en-US" sz="2000" b="1" i="1"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grpSp>
    </p:spTree>
    <p:extLst>
      <p:ext uri="{BB962C8B-B14F-4D97-AF65-F5344CB8AC3E}">
        <p14:creationId xmlns:p14="http://schemas.microsoft.com/office/powerpoint/2010/main" val="2022258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9C09701-A820-50D5-DBEC-C42944DFA1ED}"/>
              </a:ext>
            </a:extLst>
          </p:cNvPr>
          <p:cNvSpPr/>
          <p:nvPr/>
        </p:nvSpPr>
        <p:spPr>
          <a:xfrm>
            <a:off x="2" y="-30996"/>
            <a:ext cx="12191998" cy="1323648"/>
          </a:xfrm>
          <a:prstGeom prst="rect">
            <a:avLst/>
          </a:prstGeom>
          <a:gradFill flip="none" rotWithShape="1">
            <a:gsLst>
              <a:gs pos="100000">
                <a:srgbClr val="0025AC"/>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14" name="Title 1">
            <a:extLst>
              <a:ext uri="{FF2B5EF4-FFF2-40B4-BE49-F238E27FC236}">
                <a16:creationId xmlns:a16="http://schemas.microsoft.com/office/drawing/2014/main" id="{A1196EEF-9270-7F08-AB11-98D78052B211}"/>
              </a:ext>
            </a:extLst>
          </p:cNvPr>
          <p:cNvSpPr>
            <a:spLocks noGrp="1"/>
          </p:cNvSpPr>
          <p:nvPr>
            <p:ph type="title"/>
          </p:nvPr>
        </p:nvSpPr>
        <p:spPr>
          <a:xfrm>
            <a:off x="177983" y="20452"/>
            <a:ext cx="11836033" cy="1193508"/>
          </a:xfrm>
        </p:spPr>
        <p:txBody>
          <a:bodyP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BANGLALINK</a:t>
            </a:r>
            <a:br>
              <a:rPr kumimoji="0" lang="en-US" sz="32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br>
            <a:r>
              <a:rPr kumimoji="0" lang="en-US" sz="32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EXCELLENCE IN TRADE &amp; RETAIL</a:t>
            </a:r>
            <a:endParaRPr kumimoji="0" lang="en-US" sz="24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grpSp>
        <p:nvGrpSpPr>
          <p:cNvPr id="19" name="Group 18">
            <a:extLst>
              <a:ext uri="{FF2B5EF4-FFF2-40B4-BE49-F238E27FC236}">
                <a16:creationId xmlns:a16="http://schemas.microsoft.com/office/drawing/2014/main" id="{5293453A-FEA6-4157-43D3-91D495B3108A}"/>
              </a:ext>
            </a:extLst>
          </p:cNvPr>
          <p:cNvGrpSpPr/>
          <p:nvPr/>
        </p:nvGrpSpPr>
        <p:grpSpPr>
          <a:xfrm>
            <a:off x="407698" y="1607735"/>
            <a:ext cx="11376604" cy="4828233"/>
            <a:chOff x="-122452" y="1657977"/>
            <a:chExt cx="11376604" cy="4828233"/>
          </a:xfrm>
        </p:grpSpPr>
        <p:grpSp>
          <p:nvGrpSpPr>
            <p:cNvPr id="18" name="Group 17">
              <a:extLst>
                <a:ext uri="{FF2B5EF4-FFF2-40B4-BE49-F238E27FC236}">
                  <a16:creationId xmlns:a16="http://schemas.microsoft.com/office/drawing/2014/main" id="{5E0A9895-3726-561C-0303-684940907FBE}"/>
                </a:ext>
              </a:extLst>
            </p:cNvPr>
            <p:cNvGrpSpPr/>
            <p:nvPr/>
          </p:nvGrpSpPr>
          <p:grpSpPr>
            <a:xfrm>
              <a:off x="6808657" y="1657977"/>
              <a:ext cx="4445495" cy="4828233"/>
              <a:chOff x="4477440" y="2029766"/>
              <a:chExt cx="4445495" cy="4828233"/>
            </a:xfrm>
          </p:grpSpPr>
          <p:pic>
            <p:nvPicPr>
              <p:cNvPr id="2" name="49EF8881">
                <a:hlinkClick r:id="" action="ppaction://media"/>
                <a:extLst>
                  <a:ext uri="{FF2B5EF4-FFF2-40B4-BE49-F238E27FC236}">
                    <a16:creationId xmlns:a16="http://schemas.microsoft.com/office/drawing/2014/main" id="{13AFD95B-E575-5980-A34B-BD1C07473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756466" y="2142805"/>
                <a:ext cx="2166469" cy="4587816"/>
              </a:xfrm>
              <a:prstGeom prst="rect">
                <a:avLst/>
              </a:prstGeom>
            </p:spPr>
          </p:pic>
          <p:pic>
            <p:nvPicPr>
              <p:cNvPr id="7" name="Picture 6">
                <a:extLst>
                  <a:ext uri="{FF2B5EF4-FFF2-40B4-BE49-F238E27FC236}">
                    <a16:creationId xmlns:a16="http://schemas.microsoft.com/office/drawing/2014/main" id="{8FC42D92-635B-EE6D-4D2F-192054A3B9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7440" y="2029766"/>
                <a:ext cx="2279027" cy="4828233"/>
              </a:xfrm>
              <a:prstGeom prst="rect">
                <a:avLst/>
              </a:prstGeom>
            </p:spPr>
          </p:pic>
        </p:grpSp>
        <p:pic>
          <p:nvPicPr>
            <p:cNvPr id="17" name="Picture 16">
              <a:extLst>
                <a:ext uri="{FF2B5EF4-FFF2-40B4-BE49-F238E27FC236}">
                  <a16:creationId xmlns:a16="http://schemas.microsoft.com/office/drawing/2014/main" id="{5FFFF4D2-5C5C-384D-B4A5-6373B59B55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452" y="1657977"/>
              <a:ext cx="6806668" cy="4700855"/>
            </a:xfrm>
            <a:prstGeom prst="rect">
              <a:avLst/>
            </a:prstGeom>
          </p:spPr>
        </p:pic>
      </p:grpSp>
    </p:spTree>
    <p:extLst>
      <p:ext uri="{BB962C8B-B14F-4D97-AF65-F5344CB8AC3E}">
        <p14:creationId xmlns:p14="http://schemas.microsoft.com/office/powerpoint/2010/main" val="2991237224"/>
      </p:ext>
    </p:extLst>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6B9BB4EB-D0E7-E521-53F4-AA3D516CC0A9}"/>
              </a:ext>
            </a:extLst>
          </p:cNvPr>
          <p:cNvSpPr/>
          <p:nvPr/>
        </p:nvSpPr>
        <p:spPr>
          <a:xfrm>
            <a:off x="3893562" y="518517"/>
            <a:ext cx="4078216" cy="406702"/>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95000">
                      <a:srgbClr val="FFD600"/>
                    </a:gs>
                    <a:gs pos="55000">
                      <a:srgbClr val="EF8B25"/>
                    </a:gs>
                  </a:gsLst>
                  <a:path path="circle">
                    <a:fillToRect r="100000" b="100000"/>
                  </a:path>
                </a:gradFill>
                <a:effectLst/>
                <a:uLnTx/>
                <a:uFillTx/>
                <a:latin typeface="Poppins" panose="00000500000000000000" pitchFamily="2" charset="0"/>
                <a:ea typeface="+mn-ea"/>
                <a:cs typeface="Poppins" panose="00000500000000000000" pitchFamily="2" charset="0"/>
              </a:rPr>
              <a:t>WHAT WAS THE CHALLENGE?</a:t>
            </a:r>
            <a:endParaRPr kumimoji="0" lang="en-US" sz="1800" b="0" i="0" u="none" strike="noStrike" kern="1200" cap="none" spc="0" normalizeH="0" baseline="0" noProof="0" dirty="0">
              <a:ln>
                <a:noFill/>
              </a:ln>
              <a:gradFill>
                <a:gsLst>
                  <a:gs pos="95000">
                    <a:srgbClr val="FFD600"/>
                  </a:gs>
                  <a:gs pos="55000">
                    <a:srgbClr val="EF8B25"/>
                  </a:gs>
                </a:gsLst>
                <a:path path="circle">
                  <a:fillToRect r="100000" b="100000"/>
                </a:path>
              </a:gradFill>
              <a:effectLst/>
              <a:uLnTx/>
              <a:uFillTx/>
              <a:latin typeface="Poppins" panose="00000500000000000000" pitchFamily="2" charset="0"/>
              <a:ea typeface="+mn-ea"/>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3"/>
          <a:stretch>
            <a:fillRect/>
          </a:stretch>
        </p:blipFill>
        <p:spPr>
          <a:xfrm>
            <a:off x="3893562" y="577153"/>
            <a:ext cx="275965" cy="275965"/>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4169527" y="5008992"/>
            <a:ext cx="348701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48000">
                      <a:srgbClr val="F68C1F"/>
                    </a:gs>
                    <a:gs pos="0">
                      <a:srgbClr val="FFD600"/>
                    </a:gs>
                  </a:gsLst>
                  <a:path path="circle">
                    <a:fillToRect l="100000" t="100000"/>
                  </a:path>
                </a:gradFill>
                <a:effectLst/>
                <a:uLnTx/>
                <a:uFillTx/>
                <a:latin typeface="Poppins" panose="00000500000000000000" pitchFamily="2" charset="0"/>
                <a:ea typeface="+mn-ea"/>
                <a:cs typeface="Poppins" panose="00000500000000000000" pitchFamily="2" charset="0"/>
              </a:rPr>
              <a:t>HOW DID WE OVERCOME IT?</a:t>
            </a: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3910767" y="5034898"/>
            <a:ext cx="275965" cy="275965"/>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4"/>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3806065" y="999473"/>
            <a:ext cx="7837199"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To expedite the growth of the users and provide digital access to a larger pool of audience, UCB, a renowned financial service provider decided to launch a problem-solving humble hero DFS brand,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upay</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Since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upay</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was entering into a saturated market, it was necessary to stand out in all aspects among the industry giants who were already ahead by miles. However, the biggest challenge for this awareness was the global pandemic, which threw BTL activations out of the question.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30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sp>
        <p:nvSpPr>
          <p:cNvPr id="35" name="TextBox 34">
            <a:extLst>
              <a:ext uri="{FF2B5EF4-FFF2-40B4-BE49-F238E27FC236}">
                <a16:creationId xmlns:a16="http://schemas.microsoft.com/office/drawing/2014/main" id="{5DF5D790-84B1-2176-FEB1-F8ED3CD41C52}"/>
              </a:ext>
            </a:extLst>
          </p:cNvPr>
          <p:cNvSpPr txBox="1"/>
          <p:nvPr/>
        </p:nvSpPr>
        <p:spPr>
          <a:xfrm>
            <a:off x="3831466" y="5415006"/>
            <a:ext cx="7753775" cy="12234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As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upay</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was going to launch their brand into the market, they needed to make sure they were heard and seen loud and clear.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upay</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came up with a simple yet effective tagline which was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mn-cs"/>
              </a:rPr>
              <a:t>উপায়</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mn-cs"/>
              </a:rPr>
              <a:t>আছে</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A line that we use almost every day one way or another. This tagline was to be used throughout almost each and every communication that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upay</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made. Since the pandemic was prevalent, a lot of people were stuck in their homes and it being the time of Ramadan,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upay</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wanted to utilize the fact that people were glued to their TVs at this time a lot. 19 Billboards were also taken over in major highways where people got to see the main communication of the brand which was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mn-cs"/>
              </a:rPr>
              <a:t>সহজ</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mn-cs"/>
              </a:rPr>
              <a:t>ও</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mn-cs"/>
              </a:rPr>
              <a:t>সুরক্ষিত</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mn-cs"/>
              </a:rPr>
              <a:t>লেনদেনের</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mn-cs"/>
              </a:rPr>
              <a:t>উপায়</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mn-cs"/>
              </a:rPr>
              <a:t>আছে</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Times New Roman" panose="02020603050405020304" pitchFamily="18" charset="0"/>
              </a:rPr>
              <a:t>’</a:t>
            </a:r>
            <a:endParaRPr kumimoji="0" lang="en-US" sz="105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endParaRPr>
          </a:p>
        </p:txBody>
      </p:sp>
      <p:grpSp>
        <p:nvGrpSpPr>
          <p:cNvPr id="18" name="Group 17">
            <a:extLst>
              <a:ext uri="{FF2B5EF4-FFF2-40B4-BE49-F238E27FC236}">
                <a16:creationId xmlns:a16="http://schemas.microsoft.com/office/drawing/2014/main" id="{2B1152A2-E744-01A1-AC67-C6B4E9F3B0F2}"/>
              </a:ext>
            </a:extLst>
          </p:cNvPr>
          <p:cNvGrpSpPr>
            <a:grpSpLocks noChangeAspect="1"/>
          </p:cNvGrpSpPr>
          <p:nvPr/>
        </p:nvGrpSpPr>
        <p:grpSpPr>
          <a:xfrm>
            <a:off x="3893562" y="2005788"/>
            <a:ext cx="2754302" cy="2705912"/>
            <a:chOff x="3911488" y="1902908"/>
            <a:chExt cx="3802213" cy="3735411"/>
          </a:xfrm>
        </p:grpSpPr>
        <p:pic>
          <p:nvPicPr>
            <p:cNvPr id="7" name="Picture 6" descr="A person smiling with braids&#10;&#10;Description automatically generated">
              <a:extLst>
                <a:ext uri="{FF2B5EF4-FFF2-40B4-BE49-F238E27FC236}">
                  <a16:creationId xmlns:a16="http://schemas.microsoft.com/office/drawing/2014/main" id="{38CBB147-A01B-975A-F5E4-CA16021EDC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1488" y="1902908"/>
              <a:ext cx="3802213" cy="1914667"/>
            </a:xfrm>
            <a:prstGeom prst="rect">
              <a:avLst/>
            </a:prstGeom>
          </p:spPr>
        </p:pic>
        <p:pic>
          <p:nvPicPr>
            <p:cNvPr id="11" name="Picture 10" descr="A sign on the ground&#10;&#10;Description automatically generated">
              <a:extLst>
                <a:ext uri="{FF2B5EF4-FFF2-40B4-BE49-F238E27FC236}">
                  <a16:creationId xmlns:a16="http://schemas.microsoft.com/office/drawing/2014/main" id="{50996B00-DD77-7A04-D4C5-C94B35F728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0964" y="3870135"/>
              <a:ext cx="1316613" cy="1755484"/>
            </a:xfrm>
            <a:prstGeom prst="rect">
              <a:avLst/>
            </a:prstGeom>
          </p:spPr>
        </p:pic>
        <p:pic>
          <p:nvPicPr>
            <p:cNvPr id="13" name="Picture 12" descr="A person holding a yellow book&#10;&#10;Description automatically generated">
              <a:extLst>
                <a:ext uri="{FF2B5EF4-FFF2-40B4-BE49-F238E27FC236}">
                  <a16:creationId xmlns:a16="http://schemas.microsoft.com/office/drawing/2014/main" id="{D448E560-A854-61BE-8E5F-6618BA5C37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11489" y="3872522"/>
              <a:ext cx="1316613" cy="1755484"/>
            </a:xfrm>
            <a:prstGeom prst="rect">
              <a:avLst/>
            </a:prstGeom>
          </p:spPr>
        </p:pic>
        <p:pic>
          <p:nvPicPr>
            <p:cNvPr id="15" name="Picture 14" descr="A yellow and blue sign&#10;&#10;Description automatically generated">
              <a:extLst>
                <a:ext uri="{FF2B5EF4-FFF2-40B4-BE49-F238E27FC236}">
                  <a16:creationId xmlns:a16="http://schemas.microsoft.com/office/drawing/2014/main" id="{A918C13F-C004-E021-4DAA-92E27986AF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4047" y="3824535"/>
              <a:ext cx="1117492" cy="1813784"/>
            </a:xfrm>
            <a:prstGeom prst="rect">
              <a:avLst/>
            </a:prstGeom>
          </p:spPr>
        </p:pic>
      </p:grpSp>
      <p:sp>
        <p:nvSpPr>
          <p:cNvPr id="9" name="Rectangle 8">
            <a:extLst>
              <a:ext uri="{FF2B5EF4-FFF2-40B4-BE49-F238E27FC236}">
                <a16:creationId xmlns:a16="http://schemas.microsoft.com/office/drawing/2014/main" id="{C391843C-DD4C-B14C-F6BF-EC21E372855F}"/>
              </a:ext>
            </a:extLst>
          </p:cNvPr>
          <p:cNvSpPr/>
          <p:nvPr/>
        </p:nvSpPr>
        <p:spPr>
          <a:xfrm>
            <a:off x="1" y="-30996"/>
            <a:ext cx="3433481" cy="6888996"/>
          </a:xfrm>
          <a:prstGeom prst="rect">
            <a:avLst/>
          </a:prstGeom>
          <a:gradFill flip="none" rotWithShape="1">
            <a:gsLst>
              <a:gs pos="100000">
                <a:srgbClr val="7833AB"/>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423757" y="1226152"/>
            <a:ext cx="2736111"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t>UPAY LAUNCH</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GRABBING </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ATTENTION</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FROM THE </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WORD GO</a:t>
            </a:r>
            <a:endParaRPr kumimoji="0" lang="en-US" sz="2800" b="1" i="0" u="none" strike="noStrike" kern="1200" cap="none" spc="-150" normalizeH="0" baseline="0" noProof="0" dirty="0">
              <a:ln>
                <a:noFill/>
              </a:ln>
              <a:solidFill>
                <a:schemeClr val="bg1"/>
              </a:solidFill>
              <a:effectLst/>
              <a:uLnTx/>
              <a:uFillTx/>
              <a:latin typeface="Hind Siliguri" panose="02000000000000000000" pitchFamily="2" charset="0"/>
              <a:cs typeface="Hind Siliguri" panose="02000000000000000000" pitchFamily="2" charset="0"/>
            </a:endParaRPr>
          </a:p>
        </p:txBody>
      </p:sp>
      <p:pic>
        <p:nvPicPr>
          <p:cNvPr id="3" name="Online Media 2" title="উপায় অ্যাপ মানেই - নতুন নতুন সুবিধা">
            <a:hlinkClick r:id="" action="ppaction://media"/>
            <a:extLst>
              <a:ext uri="{FF2B5EF4-FFF2-40B4-BE49-F238E27FC236}">
                <a16:creationId xmlns:a16="http://schemas.microsoft.com/office/drawing/2014/main" id="{847FABC7-E9A8-020B-BA2A-41D5C218C5A0}"/>
              </a:ext>
            </a:extLst>
          </p:cNvPr>
          <p:cNvPicPr>
            <a:picLocks noRot="1" noChangeAspect="1"/>
          </p:cNvPicPr>
          <p:nvPr>
            <a:videoFile r:link="rId1"/>
          </p:nvPr>
        </p:nvPicPr>
        <p:blipFill>
          <a:blip r:embed="rId9"/>
          <a:stretch>
            <a:fillRect/>
          </a:stretch>
        </p:blipFill>
        <p:spPr>
          <a:xfrm>
            <a:off x="6790542" y="2005788"/>
            <a:ext cx="4774301" cy="2697480"/>
          </a:xfrm>
          <a:prstGeom prst="rect">
            <a:avLst/>
          </a:prstGeom>
        </p:spPr>
      </p:pic>
    </p:spTree>
    <p:extLst>
      <p:ext uri="{BB962C8B-B14F-4D97-AF65-F5344CB8AC3E}">
        <p14:creationId xmlns:p14="http://schemas.microsoft.com/office/powerpoint/2010/main" val="45639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952FC243-2A5D-B0B0-4235-675DBF6B3ACD}"/>
              </a:ext>
            </a:extLst>
          </p:cNvPr>
          <p:cNvSpPr/>
          <p:nvPr/>
        </p:nvSpPr>
        <p:spPr>
          <a:xfrm>
            <a:off x="0" y="-30996"/>
            <a:ext cx="3436215" cy="6888996"/>
          </a:xfrm>
          <a:prstGeom prst="rect">
            <a:avLst/>
          </a:prstGeom>
          <a:gradFill flip="none" rotWithShape="1">
            <a:gsLst>
              <a:gs pos="100000">
                <a:srgbClr val="00B0F0"/>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EECBA05-768A-5586-2494-B528D3C55C03}"/>
              </a:ext>
            </a:extLst>
          </p:cNvPr>
          <p:cNvSpPr>
            <a:spLocks noGrp="1"/>
          </p:cNvSpPr>
          <p:nvPr>
            <p:ph type="title"/>
          </p:nvPr>
        </p:nvSpPr>
        <p:spPr>
          <a:xfrm>
            <a:off x="363158" y="1226152"/>
            <a:ext cx="3085735"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LYFE</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GETTING THE</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AUDIENCE TO</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NOTICE AND</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CRAVE</a:t>
            </a: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sp>
        <p:nvSpPr>
          <p:cNvPr id="14" name="Rectangle 13">
            <a:extLst>
              <a:ext uri="{FF2B5EF4-FFF2-40B4-BE49-F238E27FC236}">
                <a16:creationId xmlns:a16="http://schemas.microsoft.com/office/drawing/2014/main" id="{17F7375F-7439-6BB7-D3B1-E8930B82F2C4}"/>
              </a:ext>
            </a:extLst>
          </p:cNvPr>
          <p:cNvSpPr/>
          <p:nvPr/>
        </p:nvSpPr>
        <p:spPr>
          <a:xfrm>
            <a:off x="4187080" y="226249"/>
            <a:ext cx="4633603" cy="353061"/>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F68C1F"/>
                    </a:gs>
                    <a:gs pos="0">
                      <a:srgbClr val="00B0F0"/>
                    </a:gs>
                  </a:gsLst>
                  <a:path path="circle">
                    <a:fillToRect l="100000" t="100000"/>
                  </a:path>
                </a:gradFill>
                <a:effectLst/>
                <a:uLnTx/>
                <a:uFillTx/>
                <a:latin typeface="Poppins" panose="00000500000000000000" pitchFamily="2" charset="0"/>
                <a:ea typeface="+mn-ea"/>
                <a:cs typeface="Poppins" panose="00000500000000000000" pitchFamily="2" charset="0"/>
              </a:rPr>
              <a:t>WHAT WAS THE CHALLENGE?</a:t>
            </a:r>
            <a:endParaRPr kumimoji="0" lang="en-US" sz="18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endParaRPr>
          </a:p>
        </p:txBody>
      </p:sp>
      <p:pic>
        <p:nvPicPr>
          <p:cNvPr id="15" name="Picture 14">
            <a:extLst>
              <a:ext uri="{FF2B5EF4-FFF2-40B4-BE49-F238E27FC236}">
                <a16:creationId xmlns:a16="http://schemas.microsoft.com/office/drawing/2014/main" id="{1C11EF44-2139-39D3-0FD7-19462B1A9ECA}"/>
              </a:ext>
            </a:extLst>
          </p:cNvPr>
          <p:cNvPicPr>
            <a:picLocks noChangeAspect="1"/>
          </p:cNvPicPr>
          <p:nvPr/>
        </p:nvPicPr>
        <p:blipFill>
          <a:blip r:embed="rId3"/>
          <a:stretch>
            <a:fillRect/>
          </a:stretch>
        </p:blipFill>
        <p:spPr>
          <a:xfrm>
            <a:off x="3743381" y="200536"/>
            <a:ext cx="406702" cy="406702"/>
          </a:xfrm>
          <a:prstGeom prst="rect">
            <a:avLst/>
          </a:prstGeom>
        </p:spPr>
      </p:pic>
      <p:sp>
        <p:nvSpPr>
          <p:cNvPr id="16" name="TextBox 15">
            <a:extLst>
              <a:ext uri="{FF2B5EF4-FFF2-40B4-BE49-F238E27FC236}">
                <a16:creationId xmlns:a16="http://schemas.microsoft.com/office/drawing/2014/main" id="{3D6BD81C-5526-2DC0-BAB8-699574142152}"/>
              </a:ext>
            </a:extLst>
          </p:cNvPr>
          <p:cNvSpPr txBox="1"/>
          <p:nvPr/>
        </p:nvSpPr>
        <p:spPr>
          <a:xfrm>
            <a:off x="4187080" y="5391536"/>
            <a:ext cx="3969461"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F68C1F"/>
                    </a:gs>
                    <a:gs pos="0">
                      <a:srgbClr val="00B0F0"/>
                    </a:gs>
                  </a:gsLst>
                  <a:path path="circle">
                    <a:fillToRect l="100000" t="100000"/>
                  </a:path>
                </a:gradFill>
                <a:effectLst/>
                <a:uLnTx/>
                <a:uFillTx/>
                <a:latin typeface="Poppins" panose="00000500000000000000" pitchFamily="2" charset="0"/>
                <a:ea typeface="+mn-ea"/>
                <a:cs typeface="Poppins" panose="00000500000000000000" pitchFamily="2" charset="0"/>
              </a:rPr>
              <a:t>WHAT DID WE SOLVE IT?</a:t>
            </a:r>
          </a:p>
        </p:txBody>
      </p:sp>
      <p:grpSp>
        <p:nvGrpSpPr>
          <p:cNvPr id="17" name="Group 16">
            <a:extLst>
              <a:ext uri="{FF2B5EF4-FFF2-40B4-BE49-F238E27FC236}">
                <a16:creationId xmlns:a16="http://schemas.microsoft.com/office/drawing/2014/main" id="{DE6F2458-A7D5-6AB3-431B-EF766E8292BB}"/>
              </a:ext>
            </a:extLst>
          </p:cNvPr>
          <p:cNvGrpSpPr>
            <a:grpSpLocks noChangeAspect="1"/>
          </p:cNvGrpSpPr>
          <p:nvPr/>
        </p:nvGrpSpPr>
        <p:grpSpPr>
          <a:xfrm>
            <a:off x="3743381" y="5351585"/>
            <a:ext cx="406702" cy="406702"/>
            <a:chOff x="3430687" y="3515619"/>
            <a:chExt cx="737276" cy="737276"/>
          </a:xfrm>
        </p:grpSpPr>
        <p:sp>
          <p:nvSpPr>
            <p:cNvPr id="18" name="Oval 17">
              <a:extLst>
                <a:ext uri="{FF2B5EF4-FFF2-40B4-BE49-F238E27FC236}">
                  <a16:creationId xmlns:a16="http://schemas.microsoft.com/office/drawing/2014/main" id="{1521F405-9CD9-7F0D-F93C-6F2C21000283}"/>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7B0926E6-B481-E5AA-5C65-744EC9D09317}"/>
                </a:ext>
              </a:extLst>
            </p:cNvPr>
            <p:cNvPicPr>
              <a:picLocks noChangeAspect="1"/>
            </p:cNvPicPr>
            <p:nvPr/>
          </p:nvPicPr>
          <p:blipFill>
            <a:blip r:embed="rId4"/>
            <a:stretch>
              <a:fillRect/>
            </a:stretch>
          </p:blipFill>
          <p:spPr>
            <a:xfrm>
              <a:off x="3497919" y="3572218"/>
              <a:ext cx="624078" cy="624078"/>
            </a:xfrm>
            <a:prstGeom prst="rect">
              <a:avLst/>
            </a:prstGeom>
          </p:spPr>
        </p:pic>
      </p:grpSp>
      <p:sp>
        <p:nvSpPr>
          <p:cNvPr id="21" name="TextBox 20">
            <a:extLst>
              <a:ext uri="{FF2B5EF4-FFF2-40B4-BE49-F238E27FC236}">
                <a16:creationId xmlns:a16="http://schemas.microsoft.com/office/drawing/2014/main" id="{05D7F9A5-1091-A753-1DE9-12CB305C913B}"/>
              </a:ext>
            </a:extLst>
          </p:cNvPr>
          <p:cNvSpPr txBox="1"/>
          <p:nvPr/>
        </p:nvSpPr>
        <p:spPr>
          <a:xfrm>
            <a:off x="3654190" y="744014"/>
            <a:ext cx="8263155"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Rajdhani" panose="02000000000000000000" pitchFamily="2" charset="0"/>
              </a:rPr>
              <a:t>For </a:t>
            </a:r>
            <a:r>
              <a:rPr kumimoji="0" lang="en-US" sz="105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Rajdhani" panose="02000000000000000000" pitchFamily="2" charset="0"/>
              </a:rPr>
              <a:t>Lyfe</a:t>
            </a: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Rajdhani" panose="02000000000000000000" pitchFamily="2" charset="0"/>
              </a:rPr>
              <a:t>, the challenge was to establish a mature brand that seize moments of mood upliftment along with creating hype about an exciting and unique new flavor</a:t>
            </a:r>
            <a:endPar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sp>
        <p:nvSpPr>
          <p:cNvPr id="23" name="TextBox 22">
            <a:extLst>
              <a:ext uri="{FF2B5EF4-FFF2-40B4-BE49-F238E27FC236}">
                <a16:creationId xmlns:a16="http://schemas.microsoft.com/office/drawing/2014/main" id="{379325EB-005B-13FF-89B4-1CFFEAD9D8C6}"/>
              </a:ext>
            </a:extLst>
          </p:cNvPr>
          <p:cNvSpPr txBox="1"/>
          <p:nvPr/>
        </p:nvSpPr>
        <p:spPr>
          <a:xfrm>
            <a:off x="3654191" y="5848691"/>
            <a:ext cx="7946138" cy="778290"/>
          </a:xfrm>
          <a:prstGeom prst="rect">
            <a:avLst/>
          </a:prstGeom>
          <a:noFill/>
        </p:spPr>
        <p:txBody>
          <a:bodyPr wrap="square">
            <a:spAutoFit/>
          </a:bodyPr>
          <a:lstStyle/>
          <a:p>
            <a:pPr marL="0" marR="0" lvl="0" indent="0" defTabSz="914400" rtl="0" eaLnBrk="1" fontAlgn="auto" latinLnBrk="0" hangingPunct="1">
              <a:lnSpc>
                <a:spcPct val="107000"/>
              </a:lnSpc>
              <a:spcBef>
                <a:spcPts val="0"/>
              </a:spcBef>
              <a:spcAft>
                <a:spcPts val="800"/>
              </a:spcAft>
              <a:buClrTx/>
              <a:buSzTx/>
              <a:buFontTx/>
              <a:buNone/>
              <a:tabLst/>
              <a:defRPr/>
            </a:pPr>
            <a:r>
              <a:rPr kumimoji="0" lang="en-US" sz="1050" b="0" i="0" u="none" strike="noStrike" kern="1200" cap="none" spc="0" normalizeH="0" baseline="0" noProof="0" dirty="0">
                <a:ln>
                  <a:noFill/>
                </a:ln>
                <a:effectLst/>
                <a:uLnTx/>
                <a:uFillTx/>
                <a:latin typeface="Poppins" panose="00000500000000000000" pitchFamily="2" charset="0"/>
                <a:ea typeface="+mn-ea"/>
                <a:cs typeface="Rajdhani" panose="02000000000000000000" pitchFamily="2" charset="0"/>
              </a:rPr>
              <a:t>The launch contents had their own narration style blending both functional and emotional benefits of having the brand. The objective was to create a craving for the lozenges. Each content ended with a call-to-action towards audience to try out the new lozenge and share their own experience. This campaign garnished huge awareness with </a:t>
            </a:r>
            <a:r>
              <a:rPr kumimoji="0" lang="en-GB" sz="1050" b="0" i="0" u="none" strike="noStrike" kern="1200" cap="none" spc="0" normalizeH="0" baseline="0" noProof="0" dirty="0">
                <a:ln>
                  <a:noFill/>
                </a:ln>
                <a:effectLst/>
                <a:uLnTx/>
                <a:uFillTx/>
                <a:latin typeface="Poppins" panose="00000500000000000000" pitchFamily="2" charset="0"/>
                <a:ea typeface="+mn-ea"/>
                <a:cs typeface="Rajdhani" panose="02000000000000000000" pitchFamily="2" charset="0"/>
              </a:rPr>
              <a:t>6.6 million views on social media with </a:t>
            </a:r>
            <a:endParaRPr kumimoji="0" lang="en-US" sz="1050" b="0" i="0" u="none" strike="noStrike" kern="1200" cap="none" spc="0" normalizeH="0" baseline="0" noProof="0" dirty="0">
              <a:ln>
                <a:noFill/>
              </a:ln>
              <a:effectLst/>
              <a:uLnTx/>
              <a:uFillTx/>
              <a:latin typeface="Poppins" panose="00000500000000000000" pitchFamily="2" charset="0"/>
              <a:ea typeface="+mn-ea"/>
              <a:cs typeface="Rajdhani" panose="02000000000000000000" pitchFamily="2" charset="0"/>
            </a:endParaRPr>
          </a:p>
        </p:txBody>
      </p:sp>
      <p:pic>
        <p:nvPicPr>
          <p:cNvPr id="22" name="Google Shape;92;p17">
            <a:extLst>
              <a:ext uri="{FF2B5EF4-FFF2-40B4-BE49-F238E27FC236}">
                <a16:creationId xmlns:a16="http://schemas.microsoft.com/office/drawing/2014/main" id="{31B92F0F-00BD-941F-3C15-BDD3B92EB6F8}"/>
              </a:ext>
            </a:extLst>
          </p:cNvPr>
          <p:cNvPicPr preferRelativeResize="0">
            <a:picLocks noChangeAspect="1"/>
          </p:cNvPicPr>
          <p:nvPr/>
        </p:nvPicPr>
        <p:blipFill rotWithShape="1">
          <a:blip r:embed="rId5">
            <a:alphaModFix/>
          </a:blip>
          <a:srcRect l="5946"/>
          <a:stretch/>
        </p:blipFill>
        <p:spPr>
          <a:xfrm>
            <a:off x="9684620" y="1493506"/>
            <a:ext cx="2232725" cy="3585810"/>
          </a:xfrm>
          <a:prstGeom prst="rect">
            <a:avLst/>
          </a:prstGeom>
          <a:noFill/>
          <a:ln w="9525" cap="flat" cmpd="sng">
            <a:noFill/>
            <a:prstDash val="solid"/>
            <a:round/>
            <a:headEnd type="none" w="sm" len="sm"/>
            <a:tailEnd type="none" w="sm" len="sm"/>
          </a:ln>
        </p:spPr>
      </p:pic>
      <p:pic>
        <p:nvPicPr>
          <p:cNvPr id="2" name="Online Media 1" title="LYFE Paan Masala">
            <a:hlinkClick r:id="" action="ppaction://media"/>
            <a:extLst>
              <a:ext uri="{FF2B5EF4-FFF2-40B4-BE49-F238E27FC236}">
                <a16:creationId xmlns:a16="http://schemas.microsoft.com/office/drawing/2014/main" id="{C4D2CF7D-5823-BCA8-C7AC-B7B7F72980DB}"/>
              </a:ext>
            </a:extLst>
          </p:cNvPr>
          <p:cNvPicPr>
            <a:picLocks noRot="1" noChangeAspect="1"/>
          </p:cNvPicPr>
          <p:nvPr>
            <a:videoFile r:link="rId1"/>
          </p:nvPr>
        </p:nvPicPr>
        <p:blipFill>
          <a:blip r:embed="rId6"/>
          <a:stretch>
            <a:fillRect/>
          </a:stretch>
        </p:blipFill>
        <p:spPr>
          <a:xfrm>
            <a:off x="3751891" y="1726956"/>
            <a:ext cx="5689158" cy="3214374"/>
          </a:xfrm>
          <a:prstGeom prst="rect">
            <a:avLst/>
          </a:prstGeom>
        </p:spPr>
      </p:pic>
    </p:spTree>
    <p:extLst>
      <p:ext uri="{BB962C8B-B14F-4D97-AF65-F5344CB8AC3E}">
        <p14:creationId xmlns:p14="http://schemas.microsoft.com/office/powerpoint/2010/main" val="361480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6B9BB4EB-D0E7-E521-53F4-AA3D516CC0A9}"/>
              </a:ext>
            </a:extLst>
          </p:cNvPr>
          <p:cNvSpPr/>
          <p:nvPr/>
        </p:nvSpPr>
        <p:spPr>
          <a:xfrm>
            <a:off x="3893562" y="518517"/>
            <a:ext cx="4078216" cy="406702"/>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95000">
                      <a:srgbClr val="FFD600"/>
                    </a:gs>
                    <a:gs pos="55000">
                      <a:srgbClr val="EF8B25"/>
                    </a:gs>
                  </a:gsLst>
                  <a:path path="circle">
                    <a:fillToRect r="100000" b="100000"/>
                  </a:path>
                </a:gradFill>
                <a:effectLst/>
                <a:uLnTx/>
                <a:uFillTx/>
                <a:latin typeface="Poppins" panose="00000500000000000000" pitchFamily="2" charset="0"/>
                <a:ea typeface="+mn-ea"/>
                <a:cs typeface="Poppins" panose="00000500000000000000" pitchFamily="2" charset="0"/>
              </a:rPr>
              <a:t>WHAT WAS THE CHALLENGE?</a:t>
            </a:r>
            <a:endParaRPr kumimoji="0" lang="en-US" sz="1800" b="0" i="0" u="none" strike="noStrike" kern="1200" cap="none" spc="0" normalizeH="0" baseline="0" noProof="0" dirty="0">
              <a:ln>
                <a:noFill/>
              </a:ln>
              <a:gradFill>
                <a:gsLst>
                  <a:gs pos="95000">
                    <a:srgbClr val="FFD600"/>
                  </a:gs>
                  <a:gs pos="55000">
                    <a:srgbClr val="EF8B25"/>
                  </a:gs>
                </a:gsLst>
                <a:path path="circle">
                  <a:fillToRect r="100000" b="100000"/>
                </a:path>
              </a:gradFill>
              <a:effectLst/>
              <a:uLnTx/>
              <a:uFillTx/>
              <a:latin typeface="Poppins" panose="00000500000000000000" pitchFamily="2" charset="0"/>
              <a:ea typeface="+mn-ea"/>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3"/>
          <a:stretch>
            <a:fillRect/>
          </a:stretch>
        </p:blipFill>
        <p:spPr>
          <a:xfrm>
            <a:off x="3893562" y="577153"/>
            <a:ext cx="275965" cy="275965"/>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4169527" y="5447181"/>
            <a:ext cx="348701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48000">
                      <a:srgbClr val="F68C1F"/>
                    </a:gs>
                    <a:gs pos="0">
                      <a:srgbClr val="FFD600"/>
                    </a:gs>
                  </a:gsLst>
                  <a:path path="circle">
                    <a:fillToRect l="100000" t="100000"/>
                  </a:path>
                </a:gradFill>
                <a:effectLst/>
                <a:uLnTx/>
                <a:uFillTx/>
                <a:latin typeface="Poppins" panose="00000500000000000000" pitchFamily="2" charset="0"/>
                <a:ea typeface="+mn-ea"/>
                <a:cs typeface="Poppins" panose="00000500000000000000" pitchFamily="2" charset="0"/>
              </a:rPr>
              <a:t>HOW DID WE OVERCOME IT?</a:t>
            </a: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3910767" y="5473087"/>
            <a:ext cx="275965" cy="275965"/>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4"/>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3806065" y="960096"/>
            <a:ext cx="7837199" cy="5770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rPr>
              <a:t>The </a:t>
            </a:r>
            <a:r>
              <a:rPr lang="en-US" sz="1050" dirty="0">
                <a:latin typeface="Poppins" panose="00000500000000000000" pitchFamily="2" charset="0"/>
                <a:cs typeface="Poppins" panose="00000500000000000000" pitchFamily="2" charset="0"/>
              </a:rPr>
              <a:t>Despite its popularity, Bangladeshi Islamic banking was only able to offer limited number of modern banking solutions to its TG. This led to City Bank Ltd. launching City Islamic, its shariah-compliant banking solutions, in December 2021, to enable practicing Muslims to lead modern lifestyles, while staying true to their faith</a:t>
            </a:r>
            <a:endParaRPr kumimoji="0" lang="en-US" sz="1050" b="1" i="0" u="none" strike="noStrike" kern="1200" cap="none" spc="30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endParaRPr>
          </a:p>
        </p:txBody>
      </p:sp>
      <p:sp>
        <p:nvSpPr>
          <p:cNvPr id="35" name="TextBox 34">
            <a:extLst>
              <a:ext uri="{FF2B5EF4-FFF2-40B4-BE49-F238E27FC236}">
                <a16:creationId xmlns:a16="http://schemas.microsoft.com/office/drawing/2014/main" id="{5DF5D790-84B1-2176-FEB1-F8ED3CD41C52}"/>
              </a:ext>
            </a:extLst>
          </p:cNvPr>
          <p:cNvSpPr txBox="1"/>
          <p:nvPr/>
        </p:nvSpPr>
        <p:spPr>
          <a:xfrm>
            <a:off x="3831466" y="5838594"/>
            <a:ext cx="7753775" cy="90024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latin typeface="Poppins" panose="00000500000000000000" pitchFamily="2" charset="0"/>
                <a:cs typeface="Poppins" panose="00000500000000000000" pitchFamily="2" charset="0"/>
              </a:rPr>
              <a:t>The launch video ties together the key functionalities of City Islamic along with injecting the brand in the rightful aspects to aid the TG to excel in life while staying true to their faith We tried to illustrate the modern everyday lives of progressive Muslims and how City Islamic seamlessly fits into all their financial needs without them having to worry about unethical practices in the eye of Islam. The video focuses on what “Faith” translates to in the daily lives of the practicing Muslims and how it keeps them going from dawn to dusk. </a:t>
            </a:r>
            <a:endParaRPr kumimoji="0" lang="en-US" sz="1050" b="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p:txBody>
      </p:sp>
      <p:sp>
        <p:nvSpPr>
          <p:cNvPr id="9" name="Rectangle 8">
            <a:extLst>
              <a:ext uri="{FF2B5EF4-FFF2-40B4-BE49-F238E27FC236}">
                <a16:creationId xmlns:a16="http://schemas.microsoft.com/office/drawing/2014/main" id="{C391843C-DD4C-B14C-F6BF-EC21E372855F}"/>
              </a:ext>
            </a:extLst>
          </p:cNvPr>
          <p:cNvSpPr/>
          <p:nvPr/>
        </p:nvSpPr>
        <p:spPr>
          <a:xfrm>
            <a:off x="1" y="-30996"/>
            <a:ext cx="3433481" cy="6888996"/>
          </a:xfrm>
          <a:prstGeom prst="rect">
            <a:avLst/>
          </a:prstGeom>
          <a:gradFill flip="none" rotWithShape="1">
            <a:gsLst>
              <a:gs pos="100000">
                <a:srgbClr val="7833AB"/>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423757" y="1226152"/>
            <a:ext cx="2736111"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t>CITY ISLAMIC</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lang="en-US" sz="2800" b="1" dirty="0">
                <a:solidFill>
                  <a:schemeClr val="bg1"/>
                </a:solidFill>
                <a:latin typeface="Poppins" panose="00000500000000000000" pitchFamily="2" charset="0"/>
                <a:cs typeface="Poppins" panose="00000500000000000000" pitchFamily="2" charset="0"/>
              </a:rPr>
              <a:t>CREATING LIFESTYLE</a:t>
            </a:r>
            <a:br>
              <a:rPr lang="en-US" sz="2800" b="1" dirty="0">
                <a:solidFill>
                  <a:schemeClr val="bg1"/>
                </a:solidFill>
                <a:latin typeface="Poppins" panose="00000500000000000000" pitchFamily="2" charset="0"/>
                <a:cs typeface="Poppins" panose="00000500000000000000" pitchFamily="2" charset="0"/>
              </a:rPr>
            </a:br>
            <a:r>
              <a:rPr lang="en-US" sz="2800" b="1" dirty="0">
                <a:solidFill>
                  <a:schemeClr val="bg1"/>
                </a:solidFill>
                <a:latin typeface="Poppins" panose="00000500000000000000" pitchFamily="2" charset="0"/>
                <a:cs typeface="Poppins" panose="00000500000000000000" pitchFamily="2" charset="0"/>
              </a:rPr>
              <a:t>RELEVANCE</a:t>
            </a:r>
            <a:br>
              <a:rPr lang="en-US" sz="2800" b="1" dirty="0">
                <a:solidFill>
                  <a:schemeClr val="bg1"/>
                </a:solidFill>
                <a:latin typeface="Poppins" panose="00000500000000000000" pitchFamily="2" charset="0"/>
                <a:cs typeface="Poppins" panose="00000500000000000000" pitchFamily="2" charset="0"/>
              </a:rPr>
            </a:br>
            <a:r>
              <a:rPr lang="en-US" sz="2800" b="1" dirty="0">
                <a:solidFill>
                  <a:schemeClr val="bg1"/>
                </a:solidFill>
                <a:latin typeface="Poppins" panose="00000500000000000000" pitchFamily="2" charset="0"/>
                <a:cs typeface="Poppins" panose="00000500000000000000" pitchFamily="2" charset="0"/>
              </a:rPr>
              <a:t>WITH THE</a:t>
            </a:r>
            <a:br>
              <a:rPr lang="en-US" sz="2800" b="1" dirty="0">
                <a:solidFill>
                  <a:schemeClr val="bg1"/>
                </a:solidFill>
                <a:latin typeface="Poppins" panose="00000500000000000000" pitchFamily="2" charset="0"/>
                <a:cs typeface="Poppins" panose="00000500000000000000" pitchFamily="2" charset="0"/>
              </a:rPr>
            </a:br>
            <a:r>
              <a:rPr lang="en-US" sz="2800" b="1" dirty="0">
                <a:solidFill>
                  <a:schemeClr val="bg1"/>
                </a:solidFill>
                <a:latin typeface="Poppins" panose="00000500000000000000" pitchFamily="2" charset="0"/>
                <a:cs typeface="Poppins" panose="00000500000000000000" pitchFamily="2" charset="0"/>
              </a:rPr>
              <a:t>BRAND</a:t>
            </a:r>
            <a:endParaRPr kumimoji="0" lang="en-US" sz="2800" b="1" i="0" u="none" strike="noStrike" kern="1200" cap="none" spc="-150" normalizeH="0" baseline="0" noProof="0" dirty="0">
              <a:ln>
                <a:noFill/>
              </a:ln>
              <a:solidFill>
                <a:schemeClr val="bg1"/>
              </a:solidFill>
              <a:effectLst/>
              <a:uLnTx/>
              <a:uFillTx/>
              <a:latin typeface="Hind Siliguri" panose="02000000000000000000" pitchFamily="2" charset="0"/>
              <a:cs typeface="Hind Siliguri" panose="02000000000000000000" pitchFamily="2" charset="0"/>
            </a:endParaRPr>
          </a:p>
        </p:txBody>
      </p:sp>
      <p:pic>
        <p:nvPicPr>
          <p:cNvPr id="2" name="Online Media 1" title="সিটি ব্যাংক নিয়ে এলো 'সিটি ইসলামিক'">
            <a:hlinkClick r:id="" action="ppaction://media"/>
            <a:extLst>
              <a:ext uri="{FF2B5EF4-FFF2-40B4-BE49-F238E27FC236}">
                <a16:creationId xmlns:a16="http://schemas.microsoft.com/office/drawing/2014/main" id="{3D64DB18-B65D-6715-AC41-AA4443820710}"/>
              </a:ext>
            </a:extLst>
          </p:cNvPr>
          <p:cNvPicPr>
            <a:picLocks noRot="1" noChangeAspect="1"/>
          </p:cNvPicPr>
          <p:nvPr>
            <a:videoFile r:link="rId1"/>
          </p:nvPr>
        </p:nvPicPr>
        <p:blipFill>
          <a:blip r:embed="rId5"/>
          <a:stretch>
            <a:fillRect/>
          </a:stretch>
        </p:blipFill>
        <p:spPr>
          <a:xfrm>
            <a:off x="3893562" y="1704315"/>
            <a:ext cx="6311788" cy="3566160"/>
          </a:xfrm>
          <a:prstGeom prst="rect">
            <a:avLst/>
          </a:prstGeom>
        </p:spPr>
      </p:pic>
    </p:spTree>
    <p:extLst>
      <p:ext uri="{BB962C8B-B14F-4D97-AF65-F5344CB8AC3E}">
        <p14:creationId xmlns:p14="http://schemas.microsoft.com/office/powerpoint/2010/main" val="88933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0" y="0"/>
            <a:ext cx="3712202" cy="6888996"/>
          </a:xfrm>
          <a:prstGeom prst="rect">
            <a:avLst/>
          </a:prstGeom>
          <a:gradFill flip="none" rotWithShape="1">
            <a:gsLst>
              <a:gs pos="100000">
                <a:srgbClr val="0025AC"/>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193575" y="1241650"/>
            <a:ext cx="3393326"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SAMSUNG ENTRY SEGMENT PHONE</a:t>
            </a:r>
            <a:b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CAMPAIGNS</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UNDERSTANDING THE PULSE OF THE YOUTH </a:t>
            </a: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8479798" y="1131774"/>
            <a:ext cx="2734753" cy="406702"/>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95000">
                      <a:srgbClr val="0025AC"/>
                    </a:gs>
                    <a:gs pos="0">
                      <a:srgbClr val="EF8B25"/>
                    </a:gs>
                  </a:gsLst>
                  <a:path path="circle">
                    <a:fillToRect r="100000" b="100000"/>
                  </a:path>
                </a:gradFill>
                <a:effectLst/>
                <a:uLnTx/>
                <a:uFillTx/>
                <a:latin typeface="Poppins" panose="00000500000000000000" pitchFamily="2" charset="0"/>
                <a:ea typeface="+mn-ea"/>
                <a:cs typeface="Poppins" panose="00000500000000000000" pitchFamily="2" charset="0"/>
              </a:rPr>
              <a:t>WHAT WAS THE BRAND’S DESIRE?</a:t>
            </a:r>
            <a:endParaRPr kumimoji="0" lang="en-US" sz="1800" b="0" i="0" u="none" strike="noStrike" kern="1200" cap="none" spc="0" normalizeH="0" baseline="0" noProof="0" dirty="0">
              <a:ln>
                <a:noFill/>
              </a:ln>
              <a:gradFill>
                <a:gsLst>
                  <a:gs pos="95000">
                    <a:srgbClr val="0025AC"/>
                  </a:gs>
                  <a:gs pos="0">
                    <a:srgbClr val="EF8B25"/>
                  </a:gs>
                </a:gsLst>
                <a:path path="circle">
                  <a:fillToRect r="100000" b="100000"/>
                </a:path>
              </a:gradFill>
              <a:effectLst/>
              <a:uLnTx/>
              <a:uFillTx/>
              <a:latin typeface="Poppins" panose="00000500000000000000" pitchFamily="2" charset="0"/>
              <a:ea typeface="+mn-ea"/>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5"/>
          <a:stretch>
            <a:fillRect/>
          </a:stretch>
        </p:blipFill>
        <p:spPr>
          <a:xfrm>
            <a:off x="8539537" y="521295"/>
            <a:ext cx="406702" cy="406702"/>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8492725" y="3327699"/>
            <a:ext cx="299836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F68C1F"/>
                    </a:gs>
                    <a:gs pos="0">
                      <a:srgbClr val="0025AC"/>
                    </a:gs>
                  </a:gsLst>
                  <a:path path="circle">
                    <a:fillToRect l="100000" t="100000"/>
                  </a:path>
                </a:gradFill>
                <a:effectLst/>
                <a:uLnTx/>
                <a:uFillTx/>
                <a:latin typeface="Poppins" panose="00000500000000000000" pitchFamily="2" charset="0"/>
                <a:ea typeface="+mn-ea"/>
                <a:cs typeface="Poppins" panose="00000500000000000000" pitchFamily="2" charset="0"/>
              </a:rPr>
              <a:t>WHAT DID WE DO TO CONNECT TO THEM?</a:t>
            </a: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8539537" y="2831507"/>
            <a:ext cx="406702" cy="406702"/>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6"/>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8479798" y="1706594"/>
            <a:ext cx="3011296" cy="90024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These entry segment phones have always been a volume driver, and Samsung aims to connect with the youth's lifestyle to increase PTO(Proud to own) factor among them.</a:t>
            </a:r>
          </a:p>
        </p:txBody>
      </p:sp>
      <p:sp>
        <p:nvSpPr>
          <p:cNvPr id="35" name="TextBox 34">
            <a:extLst>
              <a:ext uri="{FF2B5EF4-FFF2-40B4-BE49-F238E27FC236}">
                <a16:creationId xmlns:a16="http://schemas.microsoft.com/office/drawing/2014/main" id="{5DF5D790-84B1-2176-FEB1-F8ED3CD41C52}"/>
              </a:ext>
            </a:extLst>
          </p:cNvPr>
          <p:cNvSpPr txBox="1"/>
          <p:nvPr/>
        </p:nvSpPr>
        <p:spPr>
          <a:xfrm>
            <a:off x="8509127" y="4063520"/>
            <a:ext cx="3011297" cy="18697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Crafted communication to promote this phone segment in a way that authentically mirrors the lifestyle of today's youth. By immersing ourselves in their world, understanding their moments and behaviors, Samsung has effectively presented its phone features. This approach not only conveys the messaging related to these features but also strengthens the brand's connection with the youth.</a:t>
            </a:r>
          </a:p>
        </p:txBody>
      </p:sp>
      <p:pic>
        <p:nvPicPr>
          <p:cNvPr id="3" name="Online Media 2" title="Samsung Galaxy A04 | 15W Fast Charging">
            <a:hlinkClick r:id="" action="ppaction://media"/>
            <a:extLst>
              <a:ext uri="{FF2B5EF4-FFF2-40B4-BE49-F238E27FC236}">
                <a16:creationId xmlns:a16="http://schemas.microsoft.com/office/drawing/2014/main" id="{4A771F81-26B5-7353-A0D6-58DBFCBD1AF2}"/>
              </a:ext>
            </a:extLst>
          </p:cNvPr>
          <p:cNvPicPr>
            <a:picLocks noRot="1" noChangeAspect="1"/>
          </p:cNvPicPr>
          <p:nvPr>
            <a:videoFile r:link="rId1"/>
          </p:nvPr>
        </p:nvPicPr>
        <p:blipFill>
          <a:blip r:embed="rId7"/>
          <a:stretch>
            <a:fillRect/>
          </a:stretch>
        </p:blipFill>
        <p:spPr>
          <a:xfrm>
            <a:off x="4263834" y="276958"/>
            <a:ext cx="3560496" cy="2011680"/>
          </a:xfrm>
          <a:prstGeom prst="rect">
            <a:avLst/>
          </a:prstGeom>
        </p:spPr>
      </p:pic>
      <p:pic>
        <p:nvPicPr>
          <p:cNvPr id="8" name="Online Media 7" title="Galaxy F13 | Showtime. Anytime">
            <a:hlinkClick r:id="" action="ppaction://media"/>
            <a:extLst>
              <a:ext uri="{FF2B5EF4-FFF2-40B4-BE49-F238E27FC236}">
                <a16:creationId xmlns:a16="http://schemas.microsoft.com/office/drawing/2014/main" id="{2F8899DA-4762-3FE3-C57A-FF6860B001AA}"/>
              </a:ext>
            </a:extLst>
          </p:cNvPr>
          <p:cNvPicPr>
            <a:picLocks noRot="1" noChangeAspect="1"/>
          </p:cNvPicPr>
          <p:nvPr>
            <a:videoFile r:link="rId2"/>
          </p:nvPr>
        </p:nvPicPr>
        <p:blipFill>
          <a:blip r:embed="rId8"/>
          <a:stretch>
            <a:fillRect/>
          </a:stretch>
        </p:blipFill>
        <p:spPr>
          <a:xfrm>
            <a:off x="4263834" y="2408628"/>
            <a:ext cx="3560496" cy="2011680"/>
          </a:xfrm>
          <a:prstGeom prst="rect">
            <a:avLst/>
          </a:prstGeom>
        </p:spPr>
      </p:pic>
      <p:pic>
        <p:nvPicPr>
          <p:cNvPr id="9" name="Online Media 8" title="Super smooth gaming experience with Galaxy M33 5G">
            <a:hlinkClick r:id="" action="ppaction://media"/>
            <a:extLst>
              <a:ext uri="{FF2B5EF4-FFF2-40B4-BE49-F238E27FC236}">
                <a16:creationId xmlns:a16="http://schemas.microsoft.com/office/drawing/2014/main" id="{3EBD11DC-5FF5-DDDF-2013-21125B628E4F}"/>
              </a:ext>
            </a:extLst>
          </p:cNvPr>
          <p:cNvPicPr>
            <a:picLocks noRot="1" noChangeAspect="1"/>
          </p:cNvPicPr>
          <p:nvPr>
            <a:videoFile r:link="rId3"/>
          </p:nvPr>
        </p:nvPicPr>
        <p:blipFill>
          <a:blip r:embed="rId9"/>
          <a:stretch>
            <a:fillRect/>
          </a:stretch>
        </p:blipFill>
        <p:spPr>
          <a:xfrm>
            <a:off x="4263834" y="4528266"/>
            <a:ext cx="3560496" cy="2011680"/>
          </a:xfrm>
          <a:prstGeom prst="rect">
            <a:avLst/>
          </a:prstGeom>
        </p:spPr>
      </p:pic>
    </p:spTree>
    <p:extLst>
      <p:ext uri="{BB962C8B-B14F-4D97-AF65-F5344CB8AC3E}">
        <p14:creationId xmlns:p14="http://schemas.microsoft.com/office/powerpoint/2010/main" val="178567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3"/>
                </p:tgtEl>
              </p:cMediaNode>
            </p:video>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video>
              <p:cMediaNode vol="80000">
                <p:cTn id="21" fill="hold" display="0">
                  <p:stCondLst>
                    <p:cond delay="indefinite"/>
                  </p:stCondLst>
                </p:cTn>
                <p:tgtEl>
                  <p:spTgt spid="8"/>
                </p:tgtEl>
              </p:cMediaNode>
            </p:video>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8"/>
                                        </p:tgtEl>
                                      </p:cBhvr>
                                    </p:cmd>
                                  </p:childTnLst>
                                </p:cTn>
                              </p:par>
                            </p:childTnLst>
                          </p:cTn>
                        </p:par>
                      </p:childTnLst>
                    </p:cTn>
                  </p:par>
                </p:childTnLst>
              </p:cTn>
              <p:nextCondLst>
                <p:cond evt="onClick" delay="0">
                  <p:tgtEl>
                    <p:spTgt spid="8"/>
                  </p:tgtEl>
                </p:cond>
              </p:nextCondLst>
            </p:seq>
            <p:video>
              <p:cMediaNode vol="80000">
                <p:cTn id="27" fill="hold" display="0">
                  <p:stCondLst>
                    <p:cond delay="indefinite"/>
                  </p:stCondLst>
                </p:cTn>
                <p:tgtEl>
                  <p:spTgt spid="9"/>
                </p:tgtEl>
              </p:cMediaNode>
            </p:video>
            <p:seq concurrent="1" nextAc="seek">
              <p:cTn id="28" restart="whenNotActive" fill="hold" evtFilter="cancelBubble" nodeType="interactiveSeq">
                <p:stCondLst>
                  <p:cond evt="onClick" delay="0">
                    <p:tgtEl>
                      <p:spTgt spid="9"/>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9819EF0-FA6C-7133-B853-A9E2211B7177}"/>
              </a:ext>
            </a:extLst>
          </p:cNvPr>
          <p:cNvGrpSpPr>
            <a:grpSpLocks noChangeAspect="1"/>
          </p:cNvGrpSpPr>
          <p:nvPr/>
        </p:nvGrpSpPr>
        <p:grpSpPr>
          <a:xfrm>
            <a:off x="6311154" y="2472615"/>
            <a:ext cx="5255204" cy="1912770"/>
            <a:chOff x="6916081" y="1957292"/>
            <a:chExt cx="4769777" cy="1912770"/>
          </a:xfrm>
        </p:grpSpPr>
        <p:cxnSp>
          <p:nvCxnSpPr>
            <p:cNvPr id="3" name="Straight Connector 2">
              <a:extLst>
                <a:ext uri="{FF2B5EF4-FFF2-40B4-BE49-F238E27FC236}">
                  <a16:creationId xmlns:a16="http://schemas.microsoft.com/office/drawing/2014/main" id="{0FCF32DB-280D-599A-EC3E-0F57B040FCEE}"/>
                </a:ext>
              </a:extLst>
            </p:cNvPr>
            <p:cNvCxnSpPr/>
            <p:nvPr/>
          </p:nvCxnSpPr>
          <p:spPr>
            <a:xfrm>
              <a:off x="7012250" y="1957292"/>
              <a:ext cx="1521696"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EE6897F-18F3-A494-68A7-BE02189B3ECA}"/>
                </a:ext>
              </a:extLst>
            </p:cNvPr>
            <p:cNvCxnSpPr/>
            <p:nvPr/>
          </p:nvCxnSpPr>
          <p:spPr>
            <a:xfrm>
              <a:off x="7012250" y="3870062"/>
              <a:ext cx="1521696"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B4777E3-A037-D8DA-5F2F-86565872C25E}"/>
                </a:ext>
              </a:extLst>
            </p:cNvPr>
            <p:cNvSpPr txBox="1"/>
            <p:nvPr/>
          </p:nvSpPr>
          <p:spPr>
            <a:xfrm>
              <a:off x="6916081" y="2260295"/>
              <a:ext cx="4769777" cy="1384995"/>
            </a:xfrm>
            <a:prstGeom prst="rect">
              <a:avLst/>
            </a:prstGeom>
            <a:noFill/>
          </p:spPr>
          <p:txBody>
            <a:bodyPr wrap="square">
              <a:spAutoFit/>
            </a:bodyPr>
            <a:lstStyle/>
            <a:p>
              <a:pPr rtl="0">
                <a:spcBef>
                  <a:spcPts val="0"/>
                </a:spcBef>
                <a:spcAft>
                  <a:spcPts val="0"/>
                </a:spcAft>
              </a:pPr>
              <a:r>
                <a:rPr lang="en-US" sz="2800" b="1" i="0" u="none" strike="noStrike" dirty="0">
                  <a:gradFill>
                    <a:gsLst>
                      <a:gs pos="100000">
                        <a:srgbClr val="F68C1F"/>
                      </a:gs>
                      <a:gs pos="0">
                        <a:srgbClr val="D74D57"/>
                      </a:gs>
                    </a:gsLst>
                    <a:path path="circle">
                      <a:fillToRect l="100000" t="100000"/>
                    </a:path>
                  </a:gradFill>
                  <a:effectLst/>
                  <a:latin typeface="Poppins" panose="00000500000000000000" pitchFamily="2" charset="0"/>
                  <a:cs typeface="Poppins" panose="00000500000000000000" pitchFamily="2" charset="0"/>
                </a:rPr>
                <a:t>THE TIME WE TOOK A DIGITAL FIRST APPROACH </a:t>
              </a:r>
            </a:p>
            <a:p>
              <a:pPr rtl="0">
                <a:spcBef>
                  <a:spcPts val="0"/>
                </a:spcBef>
                <a:spcAft>
                  <a:spcPts val="0"/>
                </a:spcAft>
              </a:pPr>
              <a:r>
                <a:rPr lang="en-US" sz="2800" b="1" i="0" u="none" strike="noStrike" dirty="0">
                  <a:gradFill>
                    <a:gsLst>
                      <a:gs pos="100000">
                        <a:srgbClr val="F68C1F"/>
                      </a:gs>
                      <a:gs pos="0">
                        <a:srgbClr val="D74D57"/>
                      </a:gs>
                    </a:gsLst>
                    <a:path path="circle">
                      <a:fillToRect l="100000" t="100000"/>
                    </a:path>
                  </a:gradFill>
                  <a:effectLst/>
                  <a:latin typeface="Poppins" panose="00000500000000000000" pitchFamily="2" charset="0"/>
                  <a:cs typeface="Poppins" panose="00000500000000000000" pitchFamily="2" charset="0"/>
                </a:rPr>
                <a:t>TO GET THE RESULTS</a:t>
              </a:r>
              <a:endParaRPr lang="en-US" sz="3200" b="0" dirty="0">
                <a:gradFill>
                  <a:gsLst>
                    <a:gs pos="100000">
                      <a:srgbClr val="F68C1F"/>
                    </a:gs>
                    <a:gs pos="0">
                      <a:srgbClr val="D74D57"/>
                    </a:gs>
                  </a:gsLst>
                  <a:path path="circle">
                    <a:fillToRect l="100000" t="100000"/>
                  </a:path>
                </a:gradFill>
                <a:effectLst/>
                <a:latin typeface="Poppins" panose="00000500000000000000" pitchFamily="2" charset="0"/>
                <a:cs typeface="Poppins" panose="00000500000000000000" pitchFamily="2" charset="0"/>
              </a:endParaRPr>
            </a:p>
          </p:txBody>
        </p:sp>
      </p:grpSp>
      <p:pic>
        <p:nvPicPr>
          <p:cNvPr id="2" name="Picture 8" descr="How Google Built Its 3-D Interactive Rubik's Cube Doodle | WIRED">
            <a:extLst>
              <a:ext uri="{FF2B5EF4-FFF2-40B4-BE49-F238E27FC236}">
                <a16:creationId xmlns:a16="http://schemas.microsoft.com/office/drawing/2014/main" id="{C4E8982F-CB16-837A-2E8E-DD27115139B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9280" y="1919237"/>
            <a:ext cx="4313766" cy="4313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405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2" y="-30996"/>
            <a:ext cx="3240552" cy="6888996"/>
          </a:xfrm>
          <a:prstGeom prst="rect">
            <a:avLst/>
          </a:prstGeom>
          <a:gradFill flip="none" rotWithShape="1">
            <a:gsLst>
              <a:gs pos="100000">
                <a:srgbClr val="7E0000"/>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396606" y="1226153"/>
            <a:ext cx="2753680"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t>SPEED</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RECORD MASTER &amp; </a:t>
            </a:r>
            <a:r>
              <a:rPr kumimoji="0" lang="as-IN" sz="2800" b="1" i="0" u="none" strike="noStrike" kern="1200" cap="none" spc="0" normalizeH="0" baseline="0" noProof="0" dirty="0">
                <a:ln>
                  <a:noFill/>
                </a:ln>
                <a:solidFill>
                  <a:schemeClr val="bg1"/>
                </a:solidFill>
                <a:effectLst/>
                <a:uLnTx/>
                <a:uFillTx/>
                <a:latin typeface="Hind Siliguri" panose="02000000000000000000" pitchFamily="2" charset="0"/>
                <a:cs typeface="Hind Siliguri" panose="02000000000000000000" pitchFamily="2" charset="0"/>
              </a:rPr>
              <a:t>বাংলায় লিখি বাংলা </a:t>
            </a:r>
            <a:endParaRPr kumimoji="0" lang="en-US" sz="2800" b="1" i="0" u="none" strike="noStrike" kern="1200" cap="none" spc="-150" normalizeH="0" baseline="0" noProof="0" dirty="0">
              <a:ln>
                <a:noFill/>
              </a:ln>
              <a:solidFill>
                <a:schemeClr val="bg1"/>
              </a:solidFill>
              <a:effectLst/>
              <a:uLnTx/>
              <a:uFillTx/>
              <a:latin typeface="Hind Siliguri" panose="02000000000000000000" pitchFamily="2" charset="0"/>
              <a:cs typeface="Hind Siliguri" panose="02000000000000000000" pitchFamily="2" charset="0"/>
            </a:endParaRPr>
          </a:p>
        </p:txBody>
      </p:sp>
      <p:sp>
        <p:nvSpPr>
          <p:cNvPr id="19" name="TextBox 18">
            <a:extLst>
              <a:ext uri="{FF2B5EF4-FFF2-40B4-BE49-F238E27FC236}">
                <a16:creationId xmlns:a16="http://schemas.microsoft.com/office/drawing/2014/main" id="{455A89B0-6B1A-D48D-E10B-270E5AC171C5}"/>
              </a:ext>
            </a:extLst>
          </p:cNvPr>
          <p:cNvSpPr txBox="1"/>
          <p:nvPr/>
        </p:nvSpPr>
        <p:spPr>
          <a:xfrm>
            <a:off x="3724901" y="861648"/>
            <a:ext cx="364520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dirty="0">
                <a:solidFill>
                  <a:prstClr val="black">
                    <a:lumMod val="75000"/>
                    <a:lumOff val="25000"/>
                  </a:prstClr>
                </a:solidFill>
                <a:latin typeface="Poppins" panose="00000500000000000000" pitchFamily="2" charset="0"/>
                <a:cs typeface="Rajdhani" panose="02000000000000000000" pitchFamily="2" charset="0"/>
              </a:rPr>
              <a:t>BRAND DESIRE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Speed Record Master was a UGC campaign by Speed that needed to be promoted on digital channels. But r</a:t>
            </a:r>
            <a:r>
              <a:rPr kumimoji="0" lang="en-GB" sz="1050" b="0" i="0" u="none" strike="noStrike" kern="1200" cap="none" spc="0" normalizeH="0" baseline="0" noProof="0" dirty="0" err="1">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egular</a:t>
            </a: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 in-stream YouTube are considered an interruption while watching videos. You just wait for that skip button to appear. So, </a:t>
            </a:r>
            <a:r>
              <a:rPr kumimoji="0" lang="en-GB" sz="1050" b="0" i="0" u="none" strike="noStrike" kern="1200" cap="none" spc="0" normalizeH="0" baseline="0" noProof="0" dirty="0" err="1">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th</a:t>
            </a: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ere is  only 6 seconds to give the message and for that viewers need to feel intrigued.</a:t>
            </a:r>
            <a:endPar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sp>
        <p:nvSpPr>
          <p:cNvPr id="35" name="TextBox 34">
            <a:extLst>
              <a:ext uri="{FF2B5EF4-FFF2-40B4-BE49-F238E27FC236}">
                <a16:creationId xmlns:a16="http://schemas.microsoft.com/office/drawing/2014/main" id="{5DF5D790-84B1-2176-FEB1-F8ED3CD41C52}"/>
              </a:ext>
            </a:extLst>
          </p:cNvPr>
          <p:cNvSpPr txBox="1"/>
          <p:nvPr/>
        </p:nvSpPr>
        <p:spPr>
          <a:xfrm>
            <a:off x="3719781" y="5060711"/>
            <a:ext cx="3655448" cy="15465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SOLUTION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A 4</a:t>
            </a:r>
            <a:r>
              <a:rPr kumimoji="0" lang="en-GB" sz="1050" b="0" i="0" u="none" strike="noStrike" kern="1200" cap="none" spc="0" normalizeH="0" baseline="3000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th</a:t>
            </a: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 wall breaking ad where </a:t>
            </a:r>
            <a:r>
              <a:rPr kumimoji="0" lang="en-GB" sz="1050" b="0" i="0" u="none" strike="noStrike" kern="1200" cap="none" spc="0" normalizeH="0" baseline="0" noProof="0" dirty="0" err="1">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Arefin</a:t>
            </a: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 Shuvo addresses the viewers directly and without any phoniness asks the viewer to first submit their contents and then move on with watching the video. A run-off-the-mill in- stream ad became interesting with simple change in copy and treatment and as a result, user submission increased significantly post-launch of the ad.</a:t>
            </a:r>
            <a:endPar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sp>
        <p:nvSpPr>
          <p:cNvPr id="8" name="Rectangle 7">
            <a:extLst>
              <a:ext uri="{FF2B5EF4-FFF2-40B4-BE49-F238E27FC236}">
                <a16:creationId xmlns:a16="http://schemas.microsoft.com/office/drawing/2014/main" id="{7D4C05F4-CF47-C599-139E-5E9A50DCF9A6}"/>
              </a:ext>
            </a:extLst>
          </p:cNvPr>
          <p:cNvSpPr/>
          <p:nvPr/>
        </p:nvSpPr>
        <p:spPr>
          <a:xfrm>
            <a:off x="4276253" y="250712"/>
            <a:ext cx="2542504" cy="610936"/>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A5A5A5">
                    <a:lumMod val="75000"/>
                  </a:srgbClr>
                </a:solidFill>
                <a:effectLst/>
                <a:uLnTx/>
                <a:uFillTx/>
                <a:latin typeface="Poppins" panose="00000500000000000000" pitchFamily="2" charset="0"/>
                <a:ea typeface="+mn-ea"/>
                <a:cs typeface="Poppins" panose="00000500000000000000" pitchFamily="2" charset="0"/>
              </a:rPr>
              <a:t>RECORD MASTER</a:t>
            </a:r>
            <a:endParaRPr kumimoji="0" lang="en-US" sz="1600" b="0" i="0" u="none" strike="noStrike" kern="1200" cap="none" spc="0" normalizeH="0" baseline="0" noProof="0" dirty="0">
              <a:ln>
                <a:noFill/>
              </a:ln>
              <a:solidFill>
                <a:srgbClr val="A5A5A5">
                  <a:lumMod val="75000"/>
                </a:srgbClr>
              </a:solidFill>
              <a:effectLst/>
              <a:uLnTx/>
              <a:uFillTx/>
              <a:latin typeface="Poppins" panose="00000500000000000000" pitchFamily="2" charset="0"/>
              <a:ea typeface="+mn-ea"/>
              <a:cs typeface="Rajdhani" panose="02000000000000000000" pitchFamily="2" charset="0"/>
            </a:endParaRPr>
          </a:p>
        </p:txBody>
      </p:sp>
      <p:sp>
        <p:nvSpPr>
          <p:cNvPr id="9" name="Rectangle 8">
            <a:extLst>
              <a:ext uri="{FF2B5EF4-FFF2-40B4-BE49-F238E27FC236}">
                <a16:creationId xmlns:a16="http://schemas.microsoft.com/office/drawing/2014/main" id="{2357F8A2-FE0D-9BD7-7070-82A173DC1F4A}"/>
              </a:ext>
            </a:extLst>
          </p:cNvPr>
          <p:cNvSpPr/>
          <p:nvPr/>
        </p:nvSpPr>
        <p:spPr>
          <a:xfrm>
            <a:off x="8508226" y="250712"/>
            <a:ext cx="2542504" cy="610936"/>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s-IN" sz="1800" b="1" i="0" u="none" strike="noStrike" kern="1200" cap="none" spc="0" normalizeH="0" baseline="0" noProof="0" dirty="0">
                <a:ln>
                  <a:noFill/>
                </a:ln>
                <a:solidFill>
                  <a:srgbClr val="A5A5A5">
                    <a:lumMod val="75000"/>
                  </a:srgbClr>
                </a:solidFill>
                <a:effectLst/>
                <a:uLnTx/>
                <a:uFillTx/>
                <a:latin typeface="Hind Siliguri" panose="02000000000000000000" pitchFamily="2" charset="0"/>
                <a:ea typeface="+mn-ea"/>
                <a:cs typeface="Hind Siliguri" panose="02000000000000000000" pitchFamily="2" charset="0"/>
              </a:rPr>
              <a:t>বাংলায় লিখি বাংলা </a:t>
            </a:r>
            <a:endParaRPr kumimoji="0" lang="en-US" sz="1800" b="0" i="0" u="none" strike="noStrike" kern="1200" cap="none" spc="0" normalizeH="0" baseline="0" noProof="0" dirty="0">
              <a:ln>
                <a:noFill/>
              </a:ln>
              <a:solidFill>
                <a:srgbClr val="A5A5A5">
                  <a:lumMod val="75000"/>
                </a:srgbClr>
              </a:solidFill>
              <a:effectLst/>
              <a:uLnTx/>
              <a:uFillTx/>
              <a:latin typeface="Hind Siliguri" panose="02000000000000000000" pitchFamily="2" charset="0"/>
              <a:ea typeface="+mn-ea"/>
              <a:cs typeface="Hind Siliguri" panose="02000000000000000000" pitchFamily="2" charset="0"/>
            </a:endParaRPr>
          </a:p>
        </p:txBody>
      </p:sp>
      <p:sp>
        <p:nvSpPr>
          <p:cNvPr id="14" name="TextBox 13">
            <a:extLst>
              <a:ext uri="{FF2B5EF4-FFF2-40B4-BE49-F238E27FC236}">
                <a16:creationId xmlns:a16="http://schemas.microsoft.com/office/drawing/2014/main" id="{57FAD462-ABB1-8BD4-2075-264F8CC4F35F}"/>
              </a:ext>
            </a:extLst>
          </p:cNvPr>
          <p:cNvSpPr txBox="1"/>
          <p:nvPr/>
        </p:nvSpPr>
        <p:spPr>
          <a:xfrm>
            <a:off x="8223354" y="861648"/>
            <a:ext cx="3112249"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dirty="0">
                <a:solidFill>
                  <a:prstClr val="black">
                    <a:lumMod val="75000"/>
                    <a:lumOff val="25000"/>
                  </a:prstClr>
                </a:solidFill>
                <a:latin typeface="Poppins" panose="00000500000000000000" pitchFamily="2" charset="0"/>
                <a:cs typeface="Rajdhani" panose="02000000000000000000" pitchFamily="2" charset="0"/>
              </a:rPr>
              <a:t>BRAND DESIRE</a:t>
            </a:r>
            <a:b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b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Every brand wants to be a part of International Mother language Day but it is difficult to do something meaningful on the occasion that actually motivates people to uphold the essence of the day. Speed wanted to create an impact during </a:t>
            </a:r>
            <a:b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b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the occasion.</a:t>
            </a:r>
            <a:endPar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sp>
        <p:nvSpPr>
          <p:cNvPr id="15" name="TextBox 14">
            <a:extLst>
              <a:ext uri="{FF2B5EF4-FFF2-40B4-BE49-F238E27FC236}">
                <a16:creationId xmlns:a16="http://schemas.microsoft.com/office/drawing/2014/main" id="{A07E32AD-FCFF-8342-80CC-7D8C66BC244B}"/>
              </a:ext>
            </a:extLst>
          </p:cNvPr>
          <p:cNvSpPr txBox="1"/>
          <p:nvPr/>
        </p:nvSpPr>
        <p:spPr>
          <a:xfrm>
            <a:off x="7671759" y="5124940"/>
            <a:ext cx="4215439"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SOLUTION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Some people write </a:t>
            </a:r>
            <a:r>
              <a:rPr kumimoji="0" lang="en-GB" sz="1050" b="0" i="0" u="none" strike="noStrike" kern="1200" cap="none" spc="0" normalizeH="0" baseline="0" noProof="0" dirty="0" err="1">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bangla</a:t>
            </a: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 using English alphabets which results in butchering the beautiful language’s pronunciation. Speed came up with the idea of preserving the language using a well-loved patriotic song that makes people realize how odd it sounds when Bangla is pronounced in the deformed English style. To support the cause, a microsite was created where people were challenged to type Bangla</a:t>
            </a:r>
            <a:endPar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pic>
        <p:nvPicPr>
          <p:cNvPr id="3" name="Online Media 2" title="Speed Record Master (Origami)">
            <a:hlinkClick r:id="" action="ppaction://media"/>
            <a:extLst>
              <a:ext uri="{FF2B5EF4-FFF2-40B4-BE49-F238E27FC236}">
                <a16:creationId xmlns:a16="http://schemas.microsoft.com/office/drawing/2014/main" id="{F62C324C-664B-ED3B-1A6C-857BBE4A1FF6}"/>
              </a:ext>
            </a:extLst>
          </p:cNvPr>
          <p:cNvPicPr>
            <a:picLocks noRot="1" noChangeAspect="1"/>
          </p:cNvPicPr>
          <p:nvPr>
            <a:videoFile r:link="rId1"/>
          </p:nvPr>
        </p:nvPicPr>
        <p:blipFill>
          <a:blip r:embed="rId4"/>
          <a:stretch>
            <a:fillRect/>
          </a:stretch>
        </p:blipFill>
        <p:spPr>
          <a:xfrm>
            <a:off x="3532394" y="2492372"/>
            <a:ext cx="4046018" cy="2286000"/>
          </a:xfrm>
          <a:prstGeom prst="rect">
            <a:avLst/>
          </a:prstGeom>
        </p:spPr>
      </p:pic>
      <p:pic>
        <p:nvPicPr>
          <p:cNvPr id="6" name="Online Media 5" title="স্পিড বাংলা লিখি বাংলায় ২য় আসর">
            <a:hlinkClick r:id="" action="ppaction://media"/>
            <a:extLst>
              <a:ext uri="{FF2B5EF4-FFF2-40B4-BE49-F238E27FC236}">
                <a16:creationId xmlns:a16="http://schemas.microsoft.com/office/drawing/2014/main" id="{CC9B7CF3-9E64-FDF6-8FC4-31D3E77DE4C2}"/>
              </a:ext>
            </a:extLst>
          </p:cNvPr>
          <p:cNvPicPr>
            <a:picLocks noRot="1" noChangeAspect="1"/>
          </p:cNvPicPr>
          <p:nvPr>
            <a:videoFile r:link="rId2"/>
          </p:nvPr>
        </p:nvPicPr>
        <p:blipFill>
          <a:blip r:embed="rId5"/>
          <a:stretch>
            <a:fillRect/>
          </a:stretch>
        </p:blipFill>
        <p:spPr>
          <a:xfrm>
            <a:off x="7756469" y="2492372"/>
            <a:ext cx="4046018" cy="2286000"/>
          </a:xfrm>
          <a:prstGeom prst="rect">
            <a:avLst/>
          </a:prstGeom>
        </p:spPr>
      </p:pic>
    </p:spTree>
    <p:extLst>
      <p:ext uri="{BB962C8B-B14F-4D97-AF65-F5344CB8AC3E}">
        <p14:creationId xmlns:p14="http://schemas.microsoft.com/office/powerpoint/2010/main" val="252359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6"/>
                </p:tgtEl>
              </p:cMediaNode>
            </p:video>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2" y="-30996"/>
            <a:ext cx="3296092" cy="6888996"/>
          </a:xfrm>
          <a:prstGeom prst="rect">
            <a:avLst/>
          </a:prstGeom>
          <a:gradFill flip="none" rotWithShape="1">
            <a:gsLst>
              <a:gs pos="100000">
                <a:srgbClr val="0025AC"/>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355965" y="1226153"/>
            <a:ext cx="2584459"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SAMSUNG</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A FRESH </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NEW MOBILE EXPERIENCE</a:t>
            </a: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3409141" y="988435"/>
            <a:ext cx="2734753" cy="406702"/>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95000">
                      <a:srgbClr val="0025AC"/>
                    </a:gs>
                    <a:gs pos="0">
                      <a:srgbClr val="EF8B25"/>
                    </a:gs>
                  </a:gsLst>
                  <a:path path="circle">
                    <a:fillToRect r="100000" b="100000"/>
                  </a:path>
                </a:gradFill>
                <a:effectLst/>
                <a:uLnTx/>
                <a:uFillTx/>
                <a:latin typeface="Poppins" panose="00000500000000000000" pitchFamily="2" charset="0"/>
                <a:ea typeface="+mn-ea"/>
                <a:cs typeface="Poppins" panose="00000500000000000000" pitchFamily="2" charset="0"/>
              </a:rPr>
              <a:t>WHAT WAS THE BRAND’S DESIRE?</a:t>
            </a:r>
            <a:endParaRPr kumimoji="0" lang="en-US" sz="1800" b="0" i="0" u="none" strike="noStrike" kern="1200" cap="none" spc="0" normalizeH="0" baseline="0" noProof="0" dirty="0">
              <a:ln>
                <a:noFill/>
              </a:ln>
              <a:gradFill>
                <a:gsLst>
                  <a:gs pos="95000">
                    <a:srgbClr val="0025AC"/>
                  </a:gs>
                  <a:gs pos="0">
                    <a:srgbClr val="EF8B25"/>
                  </a:gs>
                </a:gsLst>
                <a:path path="circle">
                  <a:fillToRect r="100000" b="100000"/>
                </a:path>
              </a:gradFill>
              <a:effectLst/>
              <a:uLnTx/>
              <a:uFillTx/>
              <a:latin typeface="Poppins" panose="00000500000000000000" pitchFamily="2" charset="0"/>
              <a:ea typeface="+mn-ea"/>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4"/>
          <a:stretch>
            <a:fillRect/>
          </a:stretch>
        </p:blipFill>
        <p:spPr>
          <a:xfrm>
            <a:off x="3480111" y="445161"/>
            <a:ext cx="406702" cy="406702"/>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3385037" y="3303354"/>
            <a:ext cx="299836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F68C1F"/>
                    </a:gs>
                    <a:gs pos="0">
                      <a:srgbClr val="0025AC"/>
                    </a:gs>
                  </a:gsLst>
                  <a:path path="circle">
                    <a:fillToRect l="100000" t="100000"/>
                  </a:path>
                </a:gradFill>
                <a:effectLst/>
                <a:uLnTx/>
                <a:uFillTx/>
                <a:latin typeface="Poppins" panose="00000500000000000000" pitchFamily="2" charset="0"/>
                <a:ea typeface="+mn-ea"/>
                <a:cs typeface="Poppins" panose="00000500000000000000" pitchFamily="2" charset="0"/>
              </a:rPr>
              <a:t>WHAT DID WE DO ?</a:t>
            </a: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3457670" y="2867481"/>
            <a:ext cx="406702" cy="406702"/>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5"/>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3389739" y="1464986"/>
            <a:ext cx="2381486" cy="73866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Samsung wanted to increase its acceptability as a youth-friendly brand and increase the PTO</a:t>
            </a:r>
            <a:b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b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(Proud to Own) score.</a:t>
            </a:r>
            <a:endPar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sp>
        <p:nvSpPr>
          <p:cNvPr id="35" name="TextBox 34">
            <a:extLst>
              <a:ext uri="{FF2B5EF4-FFF2-40B4-BE49-F238E27FC236}">
                <a16:creationId xmlns:a16="http://schemas.microsoft.com/office/drawing/2014/main" id="{5DF5D790-84B1-2176-FEB1-F8ED3CD41C52}"/>
              </a:ext>
            </a:extLst>
          </p:cNvPr>
          <p:cNvSpPr txBox="1"/>
          <p:nvPr/>
        </p:nvSpPr>
        <p:spPr>
          <a:xfrm>
            <a:off x="3409141" y="3672686"/>
            <a:ext cx="2386841" cy="28392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People are always on their phones - even on Valentines Day couples are seen browsing their own phones sitting in front of each other. They are together, but still apart. </a:t>
            </a:r>
            <a:r>
              <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We made a</a:t>
            </a:r>
            <a:r>
              <a:rPr kumimoji="0" lang="en-GB"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rPr>
              <a:t> love story to bring them together which requires two phones to watch – a video in two parts. When you put the two phones side by side, you can see the full story unfolding on the screen. This generated massive buzz on Valentines Day and increased Samsung’s acceptability as a youth brand among millennials and Gen Zs.</a:t>
            </a:r>
            <a:endParaRPr kumimoji="0" lang="en-US" sz="105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pic>
        <p:nvPicPr>
          <p:cNvPr id="3" name="SAMSUNG Presents ভালোবাসার এপিঠ ওপিঠ - Short Flim - Valentine's Day 2020">
            <a:hlinkClick r:id="" action="ppaction://media"/>
            <a:extLst>
              <a:ext uri="{FF2B5EF4-FFF2-40B4-BE49-F238E27FC236}">
                <a16:creationId xmlns:a16="http://schemas.microsoft.com/office/drawing/2014/main" id="{B2720089-6586-E59D-8049-60261890C746}"/>
              </a:ext>
            </a:extLst>
          </p:cNvPr>
          <p:cNvPicPr>
            <a:picLocks noChangeAspect="1"/>
          </p:cNvPicPr>
          <p:nvPr>
            <a:videoFile r:link="rId1"/>
            <p:extLst>
              <p:ext uri="{DAA4B4D4-6D71-4841-9C94-3DE7FCFB9230}">
                <p14:media xmlns:p14="http://schemas.microsoft.com/office/powerpoint/2010/main" r:embed="rId2">
                  <p14:trim st="22208" end="0.9583"/>
                </p14:media>
              </p:ext>
            </p:extLst>
          </p:nvPr>
        </p:nvPicPr>
        <p:blipFill>
          <a:blip r:embed="rId6"/>
          <a:stretch>
            <a:fillRect/>
          </a:stretch>
        </p:blipFill>
        <p:spPr>
          <a:xfrm>
            <a:off x="5884272" y="445161"/>
            <a:ext cx="6090110" cy="6090110"/>
          </a:xfrm>
          <a:prstGeom prst="rect">
            <a:avLst/>
          </a:prstGeom>
        </p:spPr>
      </p:pic>
    </p:spTree>
    <p:extLst>
      <p:ext uri="{BB962C8B-B14F-4D97-AF65-F5344CB8AC3E}">
        <p14:creationId xmlns:p14="http://schemas.microsoft.com/office/powerpoint/2010/main" val="18716534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100000">
                <p:cTn id="7"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1" y="-30996"/>
            <a:ext cx="3784599" cy="6888996"/>
          </a:xfrm>
          <a:prstGeom prst="rect">
            <a:avLst/>
          </a:prstGeom>
          <a:gradFill flip="none" rotWithShape="1">
            <a:gsLst>
              <a:gs pos="100000">
                <a:schemeClr val="tx1"/>
              </a:gs>
              <a:gs pos="6000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385726" y="1267677"/>
            <a:ext cx="3487011"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BHN </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Hind Siliguri" panose="02000000000000000000" pitchFamily="2" charset="0"/>
                <a:cs typeface="Hind Siliguri" panose="02000000000000000000" pitchFamily="2" charset="0"/>
              </a:rPr>
              <a:t>LAUNCH &amp; PERFORMANCE-BASED E-COM</a:t>
            </a:r>
            <a:endParaRPr kumimoji="0" lang="en-US" sz="2800" b="1" i="0" u="none" strike="noStrike" kern="1200" cap="none" spc="-150" normalizeH="0" baseline="0" noProof="0" dirty="0">
              <a:ln>
                <a:noFill/>
              </a:ln>
              <a:solidFill>
                <a:schemeClr val="bg1"/>
              </a:solidFill>
              <a:effectLst/>
              <a:uLnTx/>
              <a:uFillTx/>
              <a:latin typeface="Hind Siliguri" panose="02000000000000000000" pitchFamily="2" charset="0"/>
              <a:cs typeface="Hind Siliguri" panose="020000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4170325" y="1089877"/>
            <a:ext cx="4078216" cy="406702"/>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gradFill>
                  <a:gsLst>
                    <a:gs pos="95000">
                      <a:schemeClr val="tx1"/>
                    </a:gs>
                    <a:gs pos="57000">
                      <a:srgbClr val="EF8B25"/>
                    </a:gs>
                  </a:gsLst>
                  <a:path path="circle">
                    <a:fillToRect r="100000" b="100000"/>
                  </a:path>
                </a:gradFill>
                <a:effectLst/>
                <a:uLnTx/>
                <a:uFillTx/>
                <a:latin typeface="Poppins" panose="00000500000000000000" pitchFamily="2" charset="0"/>
                <a:cs typeface="Poppins" panose="00000500000000000000" pitchFamily="2" charset="0"/>
              </a:rPr>
              <a:t>WHAT WAS THE PROBLEM?</a:t>
            </a:r>
            <a:endParaRPr kumimoji="0" lang="en-US" b="0" i="0" u="none" strike="noStrike" kern="1200" cap="none" spc="0" normalizeH="0" baseline="0" noProof="0" dirty="0">
              <a:ln>
                <a:noFill/>
              </a:ln>
              <a:gradFill>
                <a:gsLst>
                  <a:gs pos="95000">
                    <a:schemeClr val="tx1"/>
                  </a:gs>
                  <a:gs pos="57000">
                    <a:srgbClr val="EF8B25"/>
                  </a:gs>
                </a:gsLst>
                <a:path path="circle">
                  <a:fillToRect r="100000" b="100000"/>
                </a:path>
              </a:gradFill>
              <a:effectLst/>
              <a:uLnTx/>
              <a:uFillTx/>
              <a:latin typeface="Poppins" panose="00000500000000000000" pitchFamily="2" charset="0"/>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2"/>
          <a:stretch>
            <a:fillRect/>
          </a:stretch>
        </p:blipFill>
        <p:spPr>
          <a:xfrm>
            <a:off x="4284625" y="1148513"/>
            <a:ext cx="275965" cy="275965"/>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4257595" y="3341285"/>
            <a:ext cx="348701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gradFill>
                  <a:gsLst>
                    <a:gs pos="100000">
                      <a:srgbClr val="F68C1F"/>
                    </a:gs>
                    <a:gs pos="0">
                      <a:srgbClr val="000000"/>
                    </a:gs>
                  </a:gsLst>
                  <a:path path="circle">
                    <a:fillToRect l="100000" t="100000"/>
                  </a:path>
                </a:gradFill>
                <a:latin typeface="Poppins" panose="00000500000000000000" pitchFamily="2" charset="0"/>
                <a:cs typeface="Poppins" panose="00000500000000000000" pitchFamily="2" charset="0"/>
              </a:rPr>
              <a:t>HOW DID WE SOLVE IT?</a:t>
            </a:r>
            <a:endParaRPr kumimoji="0" lang="en-US" b="1" i="0" u="none" strike="noStrike" kern="1200" cap="none" spc="0" normalizeH="0" baseline="0" noProof="0" dirty="0">
              <a:ln>
                <a:noFill/>
              </a:ln>
              <a:gradFill>
                <a:gsLst>
                  <a:gs pos="100000">
                    <a:srgbClr val="F68C1F"/>
                  </a:gs>
                  <a:gs pos="0">
                    <a:srgbClr val="000000"/>
                  </a:gs>
                </a:gsLst>
                <a:path path="circle">
                  <a:fillToRect l="100000" t="100000"/>
                </a:path>
              </a:gradFill>
              <a:effectLst/>
              <a:uLnTx/>
              <a:uFillTx/>
              <a:latin typeface="Poppins" panose="00000500000000000000" pitchFamily="2" charset="0"/>
              <a:ea typeface="+mn-ea"/>
              <a:cs typeface="Poppins" panose="00000500000000000000" pitchFamily="2" charset="0"/>
            </a:endParaRP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4278235" y="3392591"/>
            <a:ext cx="275965" cy="275965"/>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3"/>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4197128" y="1583533"/>
            <a:ext cx="3487011" cy="12772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The aim was to establish BHN as a premium e-commerce brand catering to a very premium creative class of people in specific parts of the City along with </a:t>
            </a:r>
            <a:r>
              <a:rPr lang="en-US" sz="1100" dirty="0">
                <a:solidFill>
                  <a:srgbClr val="000000"/>
                </a:solidFill>
                <a:latin typeface="Poppins" panose="00000500000000000000" pitchFamily="2" charset="0"/>
                <a:cs typeface="Rajdhani" panose="02000000000000000000" pitchFamily="2" charset="0"/>
              </a:rPr>
              <a:t>promoting its USPs. Apart from that, there needed to be an effective strategy for media with which the right TG could be targeted and led to conversion.</a:t>
            </a:r>
            <a:endPar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p:txBody>
      </p:sp>
      <p:sp>
        <p:nvSpPr>
          <p:cNvPr id="6" name="TextBox 5">
            <a:extLst>
              <a:ext uri="{FF2B5EF4-FFF2-40B4-BE49-F238E27FC236}">
                <a16:creationId xmlns:a16="http://schemas.microsoft.com/office/drawing/2014/main" id="{B1117B93-5A47-9F6C-344C-B2B93BA3E070}"/>
              </a:ext>
            </a:extLst>
          </p:cNvPr>
          <p:cNvSpPr txBox="1"/>
          <p:nvPr/>
        </p:nvSpPr>
        <p:spPr>
          <a:xfrm>
            <a:off x="4170325" y="3825423"/>
            <a:ext cx="3665575" cy="2257990"/>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100" dirty="0">
                <a:solidFill>
                  <a:prstClr val="black"/>
                </a:solidFill>
                <a:latin typeface="Poppins" panose="00000500000000000000" pitchFamily="2" charset="0"/>
                <a:ea typeface="Calibri" panose="020F0502020204030204" pitchFamily="34" charset="0"/>
                <a:cs typeface="Rajdhani" panose="02000000000000000000" pitchFamily="2" charset="0"/>
              </a:rPr>
              <a:t>BHN Launched its Night Owl Campaign to speak with the premium niche creative class by being the partner for their journeys. All the contents were designed to </a:t>
            </a:r>
            <a:r>
              <a:rPr kumimoji="0" lang="en-US" sz="110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Rajdhani" panose="02000000000000000000" pitchFamily="2" charset="0"/>
              </a:rPr>
              <a:t>resonate with the audience and drive action, </a:t>
            </a:r>
            <a:r>
              <a:rPr lang="en-US" sz="1100" dirty="0">
                <a:solidFill>
                  <a:prstClr val="black"/>
                </a:solidFill>
                <a:latin typeface="Poppins" panose="00000500000000000000" pitchFamily="2" charset="0"/>
                <a:ea typeface="Calibri" panose="020F0502020204030204" pitchFamily="34" charset="0"/>
                <a:cs typeface="Rajdhani" panose="02000000000000000000" pitchFamily="2" charset="0"/>
              </a:rPr>
              <a:t>maintaining the theme of sophistication and </a:t>
            </a:r>
            <a:r>
              <a:rPr lang="en-US" sz="1100" dirty="0" err="1">
                <a:solidFill>
                  <a:prstClr val="black"/>
                </a:solidFill>
                <a:latin typeface="Poppins" panose="00000500000000000000" pitchFamily="2" charset="0"/>
                <a:ea typeface="Calibri" panose="020F0502020204030204" pitchFamily="34" charset="0"/>
                <a:cs typeface="Rajdhani" panose="02000000000000000000" pitchFamily="2" charset="0"/>
              </a:rPr>
              <a:t>premiumness</a:t>
            </a:r>
            <a:r>
              <a:rPr lang="en-US" sz="1100" dirty="0">
                <a:solidFill>
                  <a:prstClr val="black"/>
                </a:solidFill>
                <a:latin typeface="Poppins" panose="00000500000000000000" pitchFamily="2" charset="0"/>
                <a:ea typeface="Calibri" panose="020F0502020204030204" pitchFamily="34" charset="0"/>
                <a:cs typeface="Rajdhani" panose="02000000000000000000" pitchFamily="2" charset="0"/>
              </a:rPr>
              <a:t> while injecting slice of life moments. The media game was also set strong with a </a:t>
            </a:r>
            <a:r>
              <a:rPr kumimoji="0" lang="en-US" sz="110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Rajdhani" panose="02000000000000000000" pitchFamily="2" charset="0"/>
              </a:rPr>
              <a:t>performance-based marketing strategy where the performance of every content was analyzed content through a well-structured media funnel</a:t>
            </a:r>
            <a:r>
              <a:rPr lang="en-US" sz="1100" dirty="0">
                <a:solidFill>
                  <a:prstClr val="black"/>
                </a:solidFill>
                <a:latin typeface="Poppins" panose="00000500000000000000" pitchFamily="2" charset="0"/>
                <a:ea typeface="Calibri" panose="020F0502020204030204" pitchFamily="34" charset="0"/>
                <a:cs typeface="Rajdhani" panose="02000000000000000000" pitchFamily="2" charset="0"/>
              </a:rPr>
              <a:t>.</a:t>
            </a:r>
            <a:r>
              <a:rPr kumimoji="0" lang="en-US" sz="110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Rajdhani" panose="02000000000000000000" pitchFamily="2" charset="0"/>
              </a:rPr>
              <a:t> </a:t>
            </a:r>
            <a:r>
              <a:rPr lang="en-US" sz="1100" dirty="0">
                <a:solidFill>
                  <a:prstClr val="black"/>
                </a:solidFill>
                <a:latin typeface="Poppins" panose="00000500000000000000" pitchFamily="2" charset="0"/>
                <a:ea typeface="Calibri" panose="020F0502020204030204" pitchFamily="34" charset="0"/>
                <a:cs typeface="Rajdhani" panose="02000000000000000000" pitchFamily="2" charset="0"/>
              </a:rPr>
              <a:t>M</a:t>
            </a:r>
            <a:r>
              <a:rPr kumimoji="0" lang="en-US" sz="1100" b="0" i="0" u="none" strike="noStrike" kern="12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Rajdhani" panose="02000000000000000000" pitchFamily="2" charset="0"/>
              </a:rPr>
              <a:t>onitoring</a:t>
            </a:r>
            <a:r>
              <a:rPr kumimoji="0" lang="en-US" sz="110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Rajdhani" panose="02000000000000000000" pitchFamily="2" charset="0"/>
              </a:rPr>
              <a:t> and optimization </a:t>
            </a:r>
            <a:r>
              <a:rPr lang="en-US" sz="1100" dirty="0">
                <a:solidFill>
                  <a:prstClr val="black"/>
                </a:solidFill>
                <a:latin typeface="Poppins" panose="00000500000000000000" pitchFamily="2" charset="0"/>
                <a:ea typeface="Calibri" panose="020F0502020204030204" pitchFamily="34" charset="0"/>
                <a:cs typeface="Rajdhani" panose="02000000000000000000" pitchFamily="2" charset="0"/>
              </a:rPr>
              <a:t>was</a:t>
            </a:r>
            <a:r>
              <a:rPr kumimoji="0" lang="en-US" sz="110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Rajdhani" panose="02000000000000000000" pitchFamily="2" charset="0"/>
              </a:rPr>
              <a:t> the key to this approach.</a:t>
            </a:r>
          </a:p>
        </p:txBody>
      </p:sp>
      <p:grpSp>
        <p:nvGrpSpPr>
          <p:cNvPr id="11" name="Group 10">
            <a:extLst>
              <a:ext uri="{FF2B5EF4-FFF2-40B4-BE49-F238E27FC236}">
                <a16:creationId xmlns:a16="http://schemas.microsoft.com/office/drawing/2014/main" id="{EBB6E31A-A76A-552E-2584-05F0FD223F8F}"/>
              </a:ext>
            </a:extLst>
          </p:cNvPr>
          <p:cNvGrpSpPr>
            <a:grpSpLocks noChangeAspect="1"/>
          </p:cNvGrpSpPr>
          <p:nvPr/>
        </p:nvGrpSpPr>
        <p:grpSpPr>
          <a:xfrm>
            <a:off x="8327192" y="3028724"/>
            <a:ext cx="3261380" cy="3486234"/>
            <a:chOff x="8209251" y="3023659"/>
            <a:chExt cx="4751286" cy="5078861"/>
          </a:xfrm>
        </p:grpSpPr>
        <p:pic>
          <p:nvPicPr>
            <p:cNvPr id="8" name="Picture 7">
              <a:extLst>
                <a:ext uri="{FF2B5EF4-FFF2-40B4-BE49-F238E27FC236}">
                  <a16:creationId xmlns:a16="http://schemas.microsoft.com/office/drawing/2014/main" id="{63B106C2-B6FC-3E98-5140-C4DBFEF1F50F}"/>
                </a:ext>
              </a:extLst>
            </p:cNvPr>
            <p:cNvPicPr>
              <a:picLocks noChangeAspect="1"/>
            </p:cNvPicPr>
            <p:nvPr/>
          </p:nvPicPr>
          <p:blipFill rotWithShape="1">
            <a:blip r:embed="rId4"/>
            <a:srcRect l="681"/>
            <a:stretch/>
          </p:blipFill>
          <p:spPr>
            <a:xfrm>
              <a:off x="8209251" y="3044023"/>
              <a:ext cx="2339037" cy="2355075"/>
            </a:xfrm>
            <a:prstGeom prst="rect">
              <a:avLst/>
            </a:prstGeom>
          </p:spPr>
        </p:pic>
        <p:pic>
          <p:nvPicPr>
            <p:cNvPr id="9" name="Picture 8">
              <a:extLst>
                <a:ext uri="{FF2B5EF4-FFF2-40B4-BE49-F238E27FC236}">
                  <a16:creationId xmlns:a16="http://schemas.microsoft.com/office/drawing/2014/main" id="{E47C2F92-F206-DBCC-0B7B-8DE5AEB387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9251" y="5429920"/>
              <a:ext cx="4751286" cy="2672600"/>
            </a:xfrm>
            <a:prstGeom prst="rect">
              <a:avLst/>
            </a:prstGeom>
          </p:spPr>
        </p:pic>
        <p:pic>
          <p:nvPicPr>
            <p:cNvPr id="10" name="Picture 9">
              <a:extLst>
                <a:ext uri="{FF2B5EF4-FFF2-40B4-BE49-F238E27FC236}">
                  <a16:creationId xmlns:a16="http://schemas.microsoft.com/office/drawing/2014/main" id="{5BC706F2-5C1B-E6F6-6CFA-F9A087CCF4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5459" y="3023659"/>
              <a:ext cx="2355078" cy="2355075"/>
            </a:xfrm>
            <a:prstGeom prst="rect">
              <a:avLst/>
            </a:prstGeom>
          </p:spPr>
        </p:pic>
      </p:grpSp>
      <p:pic>
        <p:nvPicPr>
          <p:cNvPr id="12" name="Picture 11">
            <a:hlinkClick r:id="rId7"/>
            <a:extLst>
              <a:ext uri="{FF2B5EF4-FFF2-40B4-BE49-F238E27FC236}">
                <a16:creationId xmlns:a16="http://schemas.microsoft.com/office/drawing/2014/main" id="{669412DF-FBB2-A680-5086-80D1D5CA1815}"/>
              </a:ext>
            </a:extLst>
          </p:cNvPr>
          <p:cNvPicPr>
            <a:picLocks noChangeAspect="1"/>
          </p:cNvPicPr>
          <p:nvPr/>
        </p:nvPicPr>
        <p:blipFill rotWithShape="1">
          <a:blip r:embed="rId8"/>
          <a:srcRect b="10190"/>
          <a:stretch/>
        </p:blipFill>
        <p:spPr>
          <a:xfrm>
            <a:off x="8327193" y="432883"/>
            <a:ext cx="3261380" cy="2620745"/>
          </a:xfrm>
          <a:prstGeom prst="rect">
            <a:avLst/>
          </a:prstGeom>
          <a:ln w="3175">
            <a:solidFill>
              <a:schemeClr val="tx1">
                <a:lumMod val="85000"/>
                <a:lumOff val="15000"/>
              </a:schemeClr>
            </a:solidFill>
          </a:ln>
        </p:spPr>
      </p:pic>
    </p:spTree>
    <p:extLst>
      <p:ext uri="{BB962C8B-B14F-4D97-AF65-F5344CB8AC3E}">
        <p14:creationId xmlns:p14="http://schemas.microsoft.com/office/powerpoint/2010/main" val="4093813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9819EF0-FA6C-7133-B853-A9E2211B7177}"/>
              </a:ext>
            </a:extLst>
          </p:cNvPr>
          <p:cNvGrpSpPr>
            <a:grpSpLocks noChangeAspect="1"/>
          </p:cNvGrpSpPr>
          <p:nvPr/>
        </p:nvGrpSpPr>
        <p:grpSpPr>
          <a:xfrm>
            <a:off x="6311154" y="2472615"/>
            <a:ext cx="5255204" cy="1912770"/>
            <a:chOff x="6916081" y="1957292"/>
            <a:chExt cx="4769777" cy="1912770"/>
          </a:xfrm>
        </p:grpSpPr>
        <p:cxnSp>
          <p:nvCxnSpPr>
            <p:cNvPr id="3" name="Straight Connector 2">
              <a:extLst>
                <a:ext uri="{FF2B5EF4-FFF2-40B4-BE49-F238E27FC236}">
                  <a16:creationId xmlns:a16="http://schemas.microsoft.com/office/drawing/2014/main" id="{0FCF32DB-280D-599A-EC3E-0F57B040FCEE}"/>
                </a:ext>
              </a:extLst>
            </p:cNvPr>
            <p:cNvCxnSpPr/>
            <p:nvPr/>
          </p:nvCxnSpPr>
          <p:spPr>
            <a:xfrm>
              <a:off x="7012250" y="1957292"/>
              <a:ext cx="1521696"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EE6897F-18F3-A494-68A7-BE02189B3ECA}"/>
                </a:ext>
              </a:extLst>
            </p:cNvPr>
            <p:cNvCxnSpPr/>
            <p:nvPr/>
          </p:nvCxnSpPr>
          <p:spPr>
            <a:xfrm>
              <a:off x="7012250" y="3870062"/>
              <a:ext cx="1521696"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B4777E3-A037-D8DA-5F2F-86565872C25E}"/>
                </a:ext>
              </a:extLst>
            </p:cNvPr>
            <p:cNvSpPr txBox="1"/>
            <p:nvPr/>
          </p:nvSpPr>
          <p:spPr>
            <a:xfrm>
              <a:off x="6916081" y="2260295"/>
              <a:ext cx="4769777"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gradFill>
                    <a:gsLst>
                      <a:gs pos="100000">
                        <a:srgbClr val="F68C1F"/>
                      </a:gs>
                      <a:gs pos="0">
                        <a:srgbClr val="D74D57"/>
                      </a:gs>
                    </a:gsLst>
                    <a:path path="circle">
                      <a:fillToRect l="100000" t="100000"/>
                    </a:path>
                  </a:gradFill>
                  <a:effectLst/>
                  <a:uLnTx/>
                  <a:uFillTx/>
                  <a:latin typeface="Poppins" panose="00000500000000000000" pitchFamily="2" charset="0"/>
                  <a:ea typeface="+mn-ea"/>
                  <a:cs typeface="Poppins" panose="00000500000000000000" pitchFamily="2" charset="0"/>
                </a:rPr>
                <a:t>THE TIME WE USED THE</a:t>
              </a:r>
              <a:br>
                <a:rPr kumimoji="0" lang="en-US" sz="2800" b="1" i="0" u="none" strike="noStrike" kern="1200" cap="none" spc="0" normalizeH="0" baseline="0" noProof="0" dirty="0">
                  <a:ln>
                    <a:noFill/>
                  </a:ln>
                  <a:gradFill>
                    <a:gsLst>
                      <a:gs pos="100000">
                        <a:srgbClr val="F68C1F"/>
                      </a:gs>
                      <a:gs pos="0">
                        <a:srgbClr val="D74D57"/>
                      </a:gs>
                    </a:gsLst>
                    <a:path path="circle">
                      <a:fillToRect l="100000" t="100000"/>
                    </a:path>
                  </a:gradFill>
                  <a:effectLst/>
                  <a:uLnTx/>
                  <a:uFillTx/>
                  <a:latin typeface="Poppins" panose="00000500000000000000" pitchFamily="2" charset="0"/>
                  <a:ea typeface="+mn-ea"/>
                  <a:cs typeface="Poppins" panose="00000500000000000000" pitchFamily="2" charset="0"/>
                </a:rPr>
              </a:br>
              <a:r>
                <a:rPr kumimoji="0" lang="en-US" sz="2800" b="1" i="0" u="none" strike="noStrike" kern="1200" cap="none" spc="0" normalizeH="0" baseline="0" noProof="0" dirty="0">
                  <a:ln>
                    <a:noFill/>
                  </a:ln>
                  <a:gradFill>
                    <a:gsLst>
                      <a:gs pos="100000">
                        <a:srgbClr val="F68C1F"/>
                      </a:gs>
                      <a:gs pos="0">
                        <a:srgbClr val="D74D57"/>
                      </a:gs>
                    </a:gsLst>
                    <a:path path="circle">
                      <a:fillToRect l="100000" t="100000"/>
                    </a:path>
                  </a:gradFill>
                  <a:effectLst/>
                  <a:uLnTx/>
                  <a:uFillTx/>
                  <a:latin typeface="Poppins" panose="00000500000000000000" pitchFamily="2" charset="0"/>
                  <a:ea typeface="+mn-ea"/>
                  <a:cs typeface="Poppins" panose="00000500000000000000" pitchFamily="2" charset="0"/>
                </a:rPr>
                <a:t>TRADITIONAL MEDIA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gradFill>
                    <a:gsLst>
                      <a:gs pos="100000">
                        <a:srgbClr val="F68C1F"/>
                      </a:gs>
                      <a:gs pos="0">
                        <a:srgbClr val="D74D57"/>
                      </a:gs>
                    </a:gsLst>
                    <a:path path="circle">
                      <a:fillToRect l="100000" t="100000"/>
                    </a:path>
                  </a:gradFill>
                  <a:effectLst/>
                  <a:uLnTx/>
                  <a:uFillTx/>
                  <a:latin typeface="Poppins" panose="00000500000000000000" pitchFamily="2" charset="0"/>
                  <a:ea typeface="+mn-ea"/>
                  <a:cs typeface="Poppins" panose="00000500000000000000" pitchFamily="2" charset="0"/>
                </a:rPr>
                <a:t>IN A FRESH NEW WAY</a:t>
              </a:r>
              <a:endParaRPr kumimoji="0" lang="en-US" sz="3200" b="0" i="0" u="none" strike="noStrike" kern="1200" cap="none" spc="0" normalizeH="0" baseline="0" noProof="0" dirty="0">
                <a:ln>
                  <a:noFill/>
                </a:ln>
                <a:gradFill>
                  <a:gsLst>
                    <a:gs pos="100000">
                      <a:srgbClr val="F68C1F"/>
                    </a:gs>
                    <a:gs pos="0">
                      <a:srgbClr val="D74D57"/>
                    </a:gs>
                  </a:gsLst>
                  <a:path path="circle">
                    <a:fillToRect l="100000" t="100000"/>
                  </a:path>
                </a:gradFill>
                <a:effectLst/>
                <a:uLnTx/>
                <a:uFillTx/>
                <a:latin typeface="Poppins" panose="00000500000000000000" pitchFamily="2" charset="0"/>
                <a:ea typeface="+mn-ea"/>
                <a:cs typeface="Poppins" panose="00000500000000000000" pitchFamily="2" charset="0"/>
              </a:endParaRPr>
            </a:p>
          </p:txBody>
        </p:sp>
      </p:grpSp>
      <p:pic>
        <p:nvPicPr>
          <p:cNvPr id="2" name="Picture 8" descr="How Google Built Its 3-D Interactive Rubik's Cube Doodle | WIRED">
            <a:extLst>
              <a:ext uri="{FF2B5EF4-FFF2-40B4-BE49-F238E27FC236}">
                <a16:creationId xmlns:a16="http://schemas.microsoft.com/office/drawing/2014/main" id="{C4E8982F-CB16-837A-2E8E-DD27115139B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9280" y="1919237"/>
            <a:ext cx="4313766" cy="4313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561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C67A19-E8DC-539D-C7A0-797D815A44B3}"/>
              </a:ext>
            </a:extLst>
          </p:cNvPr>
          <p:cNvSpPr/>
          <p:nvPr/>
        </p:nvSpPr>
        <p:spPr>
          <a:xfrm>
            <a:off x="3362632" y="1334729"/>
            <a:ext cx="7772400" cy="4188542"/>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098" name="Picture 2" descr="5 Major Advantages of Out-of-Home Advertising | Intrigue TV Blog">
            <a:extLst>
              <a:ext uri="{FF2B5EF4-FFF2-40B4-BE49-F238E27FC236}">
                <a16:creationId xmlns:a16="http://schemas.microsoft.com/office/drawing/2014/main" id="{8ED27A39-E759-DFC7-1C8C-81C9662614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92" r="16692"/>
          <a:stretch/>
        </p:blipFill>
        <p:spPr bwMode="auto">
          <a:xfrm>
            <a:off x="1056968" y="1223110"/>
            <a:ext cx="4411780" cy="4411780"/>
          </a:xfrm>
          <a:prstGeom prst="ellipse">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DCB31933-AD1B-ECD2-1EE9-0F3399596CB6}"/>
              </a:ext>
            </a:extLst>
          </p:cNvPr>
          <p:cNvSpPr txBox="1"/>
          <p:nvPr/>
        </p:nvSpPr>
        <p:spPr>
          <a:xfrm>
            <a:off x="6096000" y="2854568"/>
            <a:ext cx="418362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The average consumer sees more than 2000 ads daily and notices less than 100 of them. </a:t>
            </a:r>
            <a:endParaRPr kumimoji="0" lang="en-US" sz="3200" b="0"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endParaRPr>
          </a:p>
        </p:txBody>
      </p:sp>
      <p:cxnSp>
        <p:nvCxnSpPr>
          <p:cNvPr id="4" name="Straight Connector 3">
            <a:extLst>
              <a:ext uri="{FF2B5EF4-FFF2-40B4-BE49-F238E27FC236}">
                <a16:creationId xmlns:a16="http://schemas.microsoft.com/office/drawing/2014/main" id="{FEDE2255-027F-ED63-5B96-35B1F85BAF8B}"/>
              </a:ext>
            </a:extLst>
          </p:cNvPr>
          <p:cNvCxnSpPr>
            <a:cxnSpLocks/>
          </p:cNvCxnSpPr>
          <p:nvPr/>
        </p:nvCxnSpPr>
        <p:spPr>
          <a:xfrm>
            <a:off x="6182872" y="4195753"/>
            <a:ext cx="836493" cy="0"/>
          </a:xfrm>
          <a:prstGeom prst="line">
            <a:avLst/>
          </a:prstGeom>
          <a:ln w="133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74055D8-2D0D-31F2-11F9-7126679AD5E2}"/>
              </a:ext>
            </a:extLst>
          </p:cNvPr>
          <p:cNvSpPr txBox="1"/>
          <p:nvPr/>
        </p:nvSpPr>
        <p:spPr>
          <a:xfrm>
            <a:off x="6165866" y="5153939"/>
            <a:ext cx="213602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Poppins" panose="00000500000000000000" pitchFamily="2" charset="0"/>
                <a:cs typeface="Poppins" panose="00000500000000000000" pitchFamily="2" charset="0"/>
              </a:rPr>
              <a:t>Source: webtribunal.net</a:t>
            </a:r>
            <a:endParaRPr kumimoji="0" lang="en-US" b="0"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endParaRPr>
          </a:p>
        </p:txBody>
      </p:sp>
    </p:spTree>
    <p:extLst>
      <p:ext uri="{BB962C8B-B14F-4D97-AF65-F5344CB8AC3E}">
        <p14:creationId xmlns:p14="http://schemas.microsoft.com/office/powerpoint/2010/main" val="1374705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1" y="-20363"/>
            <a:ext cx="4667692" cy="6888996"/>
          </a:xfrm>
          <a:prstGeom prst="rect">
            <a:avLst/>
          </a:prstGeom>
          <a:gradFill flip="none" rotWithShape="1">
            <a:gsLst>
              <a:gs pos="100000">
                <a:srgbClr val="D60665"/>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379999" y="2153372"/>
            <a:ext cx="3865161" cy="1814759"/>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t>FOODPANDA:</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t>FOR THE LOVE </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t>OF FOOD</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5686850" y="514762"/>
            <a:ext cx="4509784" cy="551389"/>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95000">
                      <a:srgbClr val="DD1D6F"/>
                    </a:gs>
                    <a:gs pos="0">
                      <a:srgbClr val="EF8B25"/>
                    </a:gs>
                  </a:gsLst>
                  <a:path path="circle">
                    <a:fillToRect r="100000" b="100000"/>
                  </a:path>
                </a:gradFill>
                <a:effectLst/>
                <a:uLnTx/>
                <a:uFillTx/>
                <a:latin typeface="Poppins" panose="00000500000000000000" pitchFamily="2" charset="0"/>
                <a:ea typeface="+mn-ea"/>
                <a:cs typeface="Poppins" panose="00000500000000000000" pitchFamily="2" charset="0"/>
              </a:rPr>
              <a:t>WHAT WAS THE CHALLENGE?</a:t>
            </a:r>
            <a:endParaRPr kumimoji="0" lang="en-US" sz="1800" b="0" i="0" u="none" strike="noStrike" kern="1200" cap="none" spc="0" normalizeH="0" baseline="0" noProof="0" dirty="0">
              <a:ln>
                <a:noFill/>
              </a:ln>
              <a:gradFill>
                <a:gsLst>
                  <a:gs pos="95000">
                    <a:srgbClr val="DD1D6F"/>
                  </a:gs>
                  <a:gs pos="0">
                    <a:srgbClr val="EF8B25"/>
                  </a:gs>
                </a:gsLst>
                <a:path path="circle">
                  <a:fillToRect r="100000" b="100000"/>
                </a:path>
              </a:gradFill>
              <a:effectLst/>
              <a:uLnTx/>
              <a:uFillTx/>
              <a:latin typeface="Poppins" panose="00000500000000000000" pitchFamily="2" charset="0"/>
              <a:ea typeface="+mn-ea"/>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3"/>
          <a:stretch>
            <a:fillRect/>
          </a:stretch>
        </p:blipFill>
        <p:spPr>
          <a:xfrm>
            <a:off x="5347089" y="652475"/>
            <a:ext cx="275965" cy="275965"/>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5686850" y="5329282"/>
            <a:ext cx="391880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F68C1F"/>
                    </a:gs>
                    <a:gs pos="0">
                      <a:srgbClr val="DD1D6F"/>
                    </a:gs>
                  </a:gsLst>
                  <a:path path="circle">
                    <a:fillToRect l="100000" t="100000"/>
                  </a:path>
                </a:gradFill>
                <a:effectLst/>
                <a:uLnTx/>
                <a:uFillTx/>
                <a:latin typeface="Poppins" panose="00000500000000000000" pitchFamily="2" charset="0"/>
                <a:ea typeface="+mn-ea"/>
                <a:cs typeface="Poppins" panose="00000500000000000000" pitchFamily="2" charset="0"/>
              </a:rPr>
              <a:t>HOW DID WE OVERCOME IT?</a:t>
            </a: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5347089" y="5361181"/>
            <a:ext cx="275965" cy="275965"/>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4"/>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5259594" y="1038898"/>
            <a:ext cx="654255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The core task was to introduce </a:t>
            </a:r>
            <a:r>
              <a:rPr kumimoji="0" lang="en-US" sz="10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Foodpanda’s</a:t>
            </a:r>
            <a:r>
              <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newly launched special menu with the audience and drive more orders using the app while establishing </a:t>
            </a:r>
            <a:r>
              <a:rPr kumimoji="0" lang="en-US" sz="10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Foodpanda</a:t>
            </a:r>
            <a:r>
              <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as THE food delivery service of the country which not only provides great service, but also constantly collaborates with restaurants to bring new flavors on the plate for the customers</a:t>
            </a:r>
          </a:p>
        </p:txBody>
      </p:sp>
      <p:sp>
        <p:nvSpPr>
          <p:cNvPr id="35" name="TextBox 34">
            <a:extLst>
              <a:ext uri="{FF2B5EF4-FFF2-40B4-BE49-F238E27FC236}">
                <a16:creationId xmlns:a16="http://schemas.microsoft.com/office/drawing/2014/main" id="{5DF5D790-84B1-2176-FEB1-F8ED3CD41C52}"/>
              </a:ext>
            </a:extLst>
          </p:cNvPr>
          <p:cNvSpPr txBox="1"/>
          <p:nvPr/>
        </p:nvSpPr>
        <p:spPr>
          <a:xfrm>
            <a:off x="5259594" y="5758629"/>
            <a:ext cx="654255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Rajdhani" panose="02000000000000000000" pitchFamily="2" charset="0"/>
              </a:rPr>
              <a:t>“For the Love of Food” launched as a cooking show on TV as an ode to Bangladeshi peoples love for food. 2 seasons of the show has been aired so far and, in the episodes, some of the most well-known celebrities of the country appeared as guests (and cook) to talk about their love for different Bangladeshi food while lending a hand to the chef in preparing those special items.</a:t>
            </a:r>
          </a:p>
        </p:txBody>
      </p:sp>
      <p:sp>
        <p:nvSpPr>
          <p:cNvPr id="12" name="TextBox 11">
            <a:extLst>
              <a:ext uri="{FF2B5EF4-FFF2-40B4-BE49-F238E27FC236}">
                <a16:creationId xmlns:a16="http://schemas.microsoft.com/office/drawing/2014/main" id="{1F378998-61BD-97BF-31C2-43681CE95C13}"/>
              </a:ext>
            </a:extLst>
          </p:cNvPr>
          <p:cNvSpPr txBox="1"/>
          <p:nvPr/>
        </p:nvSpPr>
        <p:spPr>
          <a:xfrm>
            <a:off x="379999" y="3876983"/>
            <a:ext cx="4034513"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BRAND MESSAGE</a:t>
            </a:r>
            <a:br>
              <a:rPr kumimoji="0" lang="en-US" sz="28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br>
            <a:r>
              <a:rPr kumimoji="0" lang="en-US" sz="28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WITHOUT ANY</a:t>
            </a:r>
            <a:br>
              <a:rPr kumimoji="0" lang="en-US" sz="28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br>
            <a:r>
              <a:rPr kumimoji="0" lang="en-US" sz="28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DISRUPTION</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Online Media 1" title="for the love of food season 2 | trailer | foodpanda">
            <a:hlinkClick r:id="" action="ppaction://media"/>
            <a:extLst>
              <a:ext uri="{FF2B5EF4-FFF2-40B4-BE49-F238E27FC236}">
                <a16:creationId xmlns:a16="http://schemas.microsoft.com/office/drawing/2014/main" id="{05E2039E-14B1-1BC0-1343-01D721C2A7FB}"/>
              </a:ext>
            </a:extLst>
          </p:cNvPr>
          <p:cNvPicPr>
            <a:picLocks noRot="1" noChangeAspect="1"/>
          </p:cNvPicPr>
          <p:nvPr>
            <a:videoFile r:link="rId1"/>
          </p:nvPr>
        </p:nvPicPr>
        <p:blipFill>
          <a:blip r:embed="rId5"/>
          <a:stretch>
            <a:fillRect/>
          </a:stretch>
        </p:blipFill>
        <p:spPr>
          <a:xfrm>
            <a:off x="5617423" y="1875666"/>
            <a:ext cx="5826265" cy="3291840"/>
          </a:xfrm>
          <a:prstGeom prst="rect">
            <a:avLst/>
          </a:prstGeom>
        </p:spPr>
      </p:pic>
    </p:spTree>
    <p:extLst>
      <p:ext uri="{BB962C8B-B14F-4D97-AF65-F5344CB8AC3E}">
        <p14:creationId xmlns:p14="http://schemas.microsoft.com/office/powerpoint/2010/main" val="75275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1" y="-20363"/>
            <a:ext cx="3654080" cy="6888996"/>
          </a:xfrm>
          <a:prstGeom prst="rect">
            <a:avLst/>
          </a:prstGeom>
          <a:gradFill flip="none" rotWithShape="1">
            <a:gsLst>
              <a:gs pos="79000">
                <a:srgbClr val="E21E31"/>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390632" y="1887550"/>
            <a:ext cx="3865161" cy="1814759"/>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err="1">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i</a:t>
            </a:r>
            <a:r>
              <a:rPr kumimoji="0" lang="en-US"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-SCREEN</a:t>
            </a:r>
            <a:br>
              <a:rPr kumimoji="0" lang="en-US"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b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4616820" y="640864"/>
            <a:ext cx="2942658" cy="551389"/>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C00000"/>
                    </a:gs>
                    <a:gs pos="0">
                      <a:srgbClr val="EF8B25"/>
                    </a:gs>
                  </a:gsLst>
                  <a:path path="circle">
                    <a:fillToRect r="100000" b="100000"/>
                  </a:path>
                </a:gradFill>
                <a:effectLst/>
                <a:uLnTx/>
                <a:uFillTx/>
                <a:latin typeface="Poppins" panose="00000500000000000000" pitchFamily="2" charset="0"/>
                <a:ea typeface="+mn-ea"/>
                <a:cs typeface="Poppins" panose="00000500000000000000" pitchFamily="2" charset="0"/>
              </a:rPr>
              <a:t>WHAT WAS THE BRAND’S DESIRE?</a:t>
            </a:r>
            <a:endParaRPr kumimoji="0" lang="en-US" sz="1800" b="0" i="0" u="none" strike="noStrike" kern="1200" cap="none" spc="0" normalizeH="0" baseline="0" noProof="0" dirty="0">
              <a:ln>
                <a:noFill/>
              </a:ln>
              <a:gradFill>
                <a:gsLst>
                  <a:gs pos="100000">
                    <a:srgbClr val="C00000"/>
                  </a:gs>
                  <a:gs pos="0">
                    <a:srgbClr val="EF8B25"/>
                  </a:gs>
                </a:gsLst>
                <a:path path="circle">
                  <a:fillToRect r="100000" b="100000"/>
                </a:path>
              </a:gradFill>
              <a:effectLst/>
              <a:uLnTx/>
              <a:uFillTx/>
              <a:latin typeface="Poppins" panose="00000500000000000000" pitchFamily="2" charset="0"/>
              <a:ea typeface="+mn-ea"/>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5"/>
          <a:stretch>
            <a:fillRect/>
          </a:stretch>
        </p:blipFill>
        <p:spPr>
          <a:xfrm>
            <a:off x="4277059" y="778577"/>
            <a:ext cx="275965" cy="275965"/>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4616821" y="3200223"/>
            <a:ext cx="211805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F68C1F"/>
                    </a:gs>
                    <a:gs pos="0">
                      <a:srgbClr val="C00000"/>
                    </a:gs>
                  </a:gsLst>
                  <a:path path="circle">
                    <a:fillToRect l="100000" t="100000"/>
                  </a:path>
                </a:gradFill>
                <a:effectLst/>
                <a:uLnTx/>
                <a:uFillTx/>
                <a:latin typeface="Poppins" panose="00000500000000000000" pitchFamily="2" charset="0"/>
                <a:ea typeface="+mn-ea"/>
                <a:cs typeface="Poppins" panose="00000500000000000000" pitchFamily="2" charset="0"/>
              </a:rPr>
              <a:t>HOW DID MAKE IT HAPPEN?</a:t>
            </a: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4277059" y="3358474"/>
            <a:ext cx="275965" cy="275965"/>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6"/>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4181363" y="1327936"/>
            <a:ext cx="2671205" cy="147732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iScreen</a:t>
            </a:r>
            <a:r>
              <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is an OTT platform of ‘Impress Telefilm Limited’. As a newly launched platform, we needed to make the platform &amp; its core thought “</a:t>
            </a:r>
            <a:r>
              <a:rPr kumimoji="0" lang="en-US" sz="10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Binodoner</a:t>
            </a:r>
            <a:r>
              <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smart dunia’’ the talk of the town. To grab the attention of this audience and inform them about the wide array of content was a challenge which we needed to overcome. </a:t>
            </a:r>
          </a:p>
        </p:txBody>
      </p:sp>
      <p:sp>
        <p:nvSpPr>
          <p:cNvPr id="35" name="TextBox 34">
            <a:extLst>
              <a:ext uri="{FF2B5EF4-FFF2-40B4-BE49-F238E27FC236}">
                <a16:creationId xmlns:a16="http://schemas.microsoft.com/office/drawing/2014/main" id="{5DF5D790-84B1-2176-FEB1-F8ED3CD41C52}"/>
              </a:ext>
            </a:extLst>
          </p:cNvPr>
          <p:cNvSpPr txBox="1"/>
          <p:nvPr/>
        </p:nvSpPr>
        <p:spPr>
          <a:xfrm>
            <a:off x="4181363" y="3914888"/>
            <a:ext cx="2671205" cy="30162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A private event was where invited with all the celebrities of the entertainment industry with a unique invitation card, which was a fusion of AR &amp; print both. A QR code was placed on the card which, when scanned using a smartphone, would show 3D elements surrounding the card. The audience could have a look of the contents of </a:t>
            </a:r>
            <a:r>
              <a:rPr kumimoji="0" lang="en-US" sz="10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iScreen</a:t>
            </a:r>
            <a:r>
              <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in the 3D elements. The invitation card quickly gained popularity among invitees - many celebrities shared the AR filter on different social media platforms. Seeing the card, a good number of people were interested to sign up for </a:t>
            </a:r>
            <a:r>
              <a:rPr kumimoji="0" lang="en-US" sz="10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iScreen</a:t>
            </a:r>
            <a:r>
              <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Rajdhani" panose="02000000000000000000" pitchFamily="2" charset="0"/>
            </a:endParaRPr>
          </a:p>
        </p:txBody>
      </p:sp>
      <p:sp>
        <p:nvSpPr>
          <p:cNvPr id="12" name="TextBox 11">
            <a:extLst>
              <a:ext uri="{FF2B5EF4-FFF2-40B4-BE49-F238E27FC236}">
                <a16:creationId xmlns:a16="http://schemas.microsoft.com/office/drawing/2014/main" id="{1F378998-61BD-97BF-31C2-43681CE95C13}"/>
              </a:ext>
            </a:extLst>
          </p:cNvPr>
          <p:cNvSpPr txBox="1"/>
          <p:nvPr/>
        </p:nvSpPr>
        <p:spPr>
          <a:xfrm>
            <a:off x="390632" y="3234384"/>
            <a:ext cx="2894829"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INNOVATIVE INVITATION CARD</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7D9781BD-909D-0A3F-7BEB-DF7BF636F0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36584" y="3252376"/>
            <a:ext cx="2012173" cy="2778714"/>
          </a:xfrm>
          <a:prstGeom prst="rect">
            <a:avLst/>
          </a:prstGeom>
        </p:spPr>
      </p:pic>
      <p:pic>
        <p:nvPicPr>
          <p:cNvPr id="6" name="Picture 5">
            <a:extLst>
              <a:ext uri="{FF2B5EF4-FFF2-40B4-BE49-F238E27FC236}">
                <a16:creationId xmlns:a16="http://schemas.microsoft.com/office/drawing/2014/main" id="{698B951C-4F63-F722-7255-B1F9A006F91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43015" y="3252274"/>
            <a:ext cx="1984724" cy="2778614"/>
          </a:xfrm>
          <a:prstGeom prst="rect">
            <a:avLst/>
          </a:prstGeom>
        </p:spPr>
      </p:pic>
      <p:pic>
        <p:nvPicPr>
          <p:cNvPr id="7" name="iscreen commward">
            <a:hlinkClick r:id="" action="ppaction://media"/>
            <a:extLst>
              <a:ext uri="{FF2B5EF4-FFF2-40B4-BE49-F238E27FC236}">
                <a16:creationId xmlns:a16="http://schemas.microsoft.com/office/drawing/2014/main" id="{8AD593D1-80DA-1BC3-6A8C-839AE14123E1}"/>
              </a:ext>
            </a:extLst>
          </p:cNvPr>
          <p:cNvPicPr>
            <a:picLocks noChangeAspect="1"/>
          </p:cNvPicPr>
          <p:nvPr>
            <a:videoFile r:link="rId1"/>
            <p:extLst>
              <p:ext uri="{DAA4B4D4-6D71-4841-9C94-3DE7FCFB9230}">
                <p14:media xmlns:p14="http://schemas.microsoft.com/office/powerpoint/2010/main" r:embed="rId2">
                  <p14:trim st="5700" end="28493"/>
                </p14:media>
              </p:ext>
            </p:extLst>
          </p:nvPr>
        </p:nvPicPr>
        <p:blipFill>
          <a:blip r:embed="rId9"/>
          <a:stretch>
            <a:fillRect/>
          </a:stretch>
        </p:blipFill>
        <p:spPr>
          <a:xfrm>
            <a:off x="7336585" y="877915"/>
            <a:ext cx="4088816" cy="2299959"/>
          </a:xfrm>
          <a:prstGeom prst="rect">
            <a:avLst/>
          </a:prstGeom>
        </p:spPr>
      </p:pic>
    </p:spTree>
    <p:extLst>
      <p:ext uri="{BB962C8B-B14F-4D97-AF65-F5344CB8AC3E}">
        <p14:creationId xmlns:p14="http://schemas.microsoft.com/office/powerpoint/2010/main" val="24904823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387479B-E503-94BF-1583-046CA99735F8}"/>
              </a:ext>
            </a:extLst>
          </p:cNvPr>
          <p:cNvCxnSpPr>
            <a:cxnSpLocks/>
          </p:cNvCxnSpPr>
          <p:nvPr/>
        </p:nvCxnSpPr>
        <p:spPr>
          <a:xfrm>
            <a:off x="6603295" y="2451349"/>
            <a:ext cx="1614635"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4374653-09F8-F6F8-F8A2-A67FD82F103A}"/>
              </a:ext>
            </a:extLst>
          </p:cNvPr>
          <p:cNvCxnSpPr>
            <a:cxnSpLocks/>
          </p:cNvCxnSpPr>
          <p:nvPr/>
        </p:nvCxnSpPr>
        <p:spPr>
          <a:xfrm>
            <a:off x="6603295" y="4640571"/>
            <a:ext cx="1614635"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DE2EBCF-1E05-7F57-FDFD-6698FC7CF2B7}"/>
              </a:ext>
            </a:extLst>
          </p:cNvPr>
          <p:cNvSpPr txBox="1"/>
          <p:nvPr/>
        </p:nvSpPr>
        <p:spPr>
          <a:xfrm>
            <a:off x="6507126" y="2648028"/>
            <a:ext cx="5061097" cy="1815882"/>
          </a:xfrm>
          <a:prstGeom prst="rect">
            <a:avLst/>
          </a:prstGeom>
          <a:noFill/>
        </p:spPr>
        <p:txBody>
          <a:bodyPr wrap="square">
            <a:spAutoFit/>
          </a:bodyPr>
          <a:lstStyle/>
          <a:p>
            <a:pPr rtl="0">
              <a:spcBef>
                <a:spcPts val="0"/>
              </a:spcBef>
              <a:spcAft>
                <a:spcPts val="0"/>
              </a:spcAft>
            </a:pPr>
            <a:r>
              <a:rPr lang="en-US" sz="2800" b="1" i="0" u="none" strike="noStrike" dirty="0">
                <a:gradFill>
                  <a:gsLst>
                    <a:gs pos="100000">
                      <a:srgbClr val="F68C1F"/>
                    </a:gs>
                    <a:gs pos="0">
                      <a:srgbClr val="D74D57"/>
                    </a:gs>
                  </a:gsLst>
                  <a:path path="circle">
                    <a:fillToRect l="100000" t="100000"/>
                  </a:path>
                </a:gradFill>
                <a:effectLst/>
                <a:latin typeface="Poppins" panose="00000500000000000000" pitchFamily="2" charset="0"/>
                <a:cs typeface="Poppins" panose="00000500000000000000" pitchFamily="2" charset="0"/>
              </a:rPr>
              <a:t>THE TIME WE DESIGNED SHORT-TERM MANEUVERS TO SEIZE SPECIFIC OPPORTUNITIES </a:t>
            </a:r>
          </a:p>
        </p:txBody>
      </p:sp>
      <p:pic>
        <p:nvPicPr>
          <p:cNvPr id="2" name="Picture 8" descr="How Google Built Its 3-D Interactive Rubik's Cube Doodle | WIRED">
            <a:extLst>
              <a:ext uri="{FF2B5EF4-FFF2-40B4-BE49-F238E27FC236}">
                <a16:creationId xmlns:a16="http://schemas.microsoft.com/office/drawing/2014/main" id="{47E34750-9429-DC79-013E-7D414022DF9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9280" y="1919237"/>
            <a:ext cx="4313766" cy="4313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202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2" y="0"/>
            <a:ext cx="3236258" cy="6858000"/>
          </a:xfrm>
          <a:prstGeom prst="rect">
            <a:avLst/>
          </a:prstGeom>
          <a:gradFill flip="none" rotWithShape="1">
            <a:gsLst>
              <a:gs pos="100000">
                <a:srgbClr val="DD1D6F"/>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518742" y="1226152"/>
            <a:ext cx="2335524"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bKash</a:t>
            </a:r>
            <a:b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DRIVING</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USAGE</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BEHAVIOR</a:t>
            </a:r>
            <a:endParaRPr kumimoji="0" lang="en-US" sz="2800" b="1" i="0" u="none" strike="noStrike" kern="1200" cap="none" spc="-150" normalizeH="0" baseline="0" noProof="0" dirty="0">
              <a:ln>
                <a:noFill/>
              </a:ln>
              <a:solidFill>
                <a:schemeClr val="bg1"/>
              </a:solidFill>
              <a:effectLst/>
              <a:uLnTx/>
              <a:uFillTx/>
              <a:latin typeface="Hind Siliguri" panose="02000000000000000000" pitchFamily="2" charset="0"/>
              <a:cs typeface="Hind Siliguri" panose="020000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3777282" y="447124"/>
            <a:ext cx="4078216" cy="406702"/>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95000">
                      <a:srgbClr val="DD1D6F"/>
                    </a:gs>
                    <a:gs pos="0">
                      <a:srgbClr val="EF8B25"/>
                    </a:gs>
                  </a:gsLst>
                  <a:path path="circle">
                    <a:fillToRect r="100000" b="100000"/>
                  </a:path>
                </a:gradFill>
                <a:effectLst/>
                <a:uLnTx/>
                <a:uFillTx/>
                <a:latin typeface="Poppins" panose="00000500000000000000" pitchFamily="2" charset="0"/>
                <a:ea typeface="+mn-ea"/>
                <a:cs typeface="Poppins" panose="00000500000000000000" pitchFamily="2" charset="0"/>
              </a:rPr>
              <a:t>WHAT WAS THE CHALLENGE?</a:t>
            </a:r>
            <a:endParaRPr kumimoji="0" lang="en-US" sz="1800" b="0" i="0" u="none" strike="noStrike" kern="1200" cap="none" spc="0" normalizeH="0" baseline="0" noProof="0" dirty="0">
              <a:ln>
                <a:noFill/>
              </a:ln>
              <a:gradFill>
                <a:gsLst>
                  <a:gs pos="95000">
                    <a:srgbClr val="DD1D6F"/>
                  </a:gs>
                  <a:gs pos="0">
                    <a:srgbClr val="EF8B25"/>
                  </a:gs>
                </a:gsLst>
                <a:path path="circle">
                  <a:fillToRect r="100000" b="100000"/>
                </a:path>
              </a:gradFill>
              <a:effectLst/>
              <a:uLnTx/>
              <a:uFillTx/>
              <a:latin typeface="Poppins" panose="00000500000000000000" pitchFamily="2" charset="0"/>
              <a:ea typeface="+mn-ea"/>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3"/>
          <a:stretch>
            <a:fillRect/>
          </a:stretch>
        </p:blipFill>
        <p:spPr>
          <a:xfrm>
            <a:off x="3777282" y="505760"/>
            <a:ext cx="275965" cy="275965"/>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4053247" y="5392686"/>
            <a:ext cx="348701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F68C1F"/>
                    </a:gs>
                    <a:gs pos="0">
                      <a:srgbClr val="DD1D6F"/>
                    </a:gs>
                  </a:gsLst>
                  <a:path path="circle">
                    <a:fillToRect l="100000" t="100000"/>
                  </a:path>
                </a:gradFill>
                <a:effectLst/>
                <a:uLnTx/>
                <a:uFillTx/>
                <a:latin typeface="Poppins" panose="00000500000000000000" pitchFamily="2" charset="0"/>
                <a:ea typeface="+mn-ea"/>
                <a:cs typeface="Poppins" panose="00000500000000000000" pitchFamily="2" charset="0"/>
              </a:rPr>
              <a:t>HOW DID WE OVERCOME IT?</a:t>
            </a: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3755000" y="5426801"/>
            <a:ext cx="275965" cy="275965"/>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4"/>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3689785" y="928080"/>
            <a:ext cx="73152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Bkash</a:t>
            </a: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wanted to popularize “</a:t>
            </a:r>
            <a:r>
              <a:rPr kumimoji="0" lang="en-US" sz="11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Bkash</a:t>
            </a: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payment” across the nation. They wanted to introduce all the payment avenues which is available in </a:t>
            </a:r>
            <a:r>
              <a:rPr kumimoji="0" lang="en-US" sz="11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Bkash</a:t>
            </a: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and wanted to motivate payment through app usage. </a:t>
            </a:r>
            <a:endParaRPr kumimoji="0" lang="en-US" sz="1100" b="1" i="0" u="none" strike="noStrike" kern="1200" cap="none" spc="30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sp>
        <p:nvSpPr>
          <p:cNvPr id="35" name="TextBox 34">
            <a:extLst>
              <a:ext uri="{FF2B5EF4-FFF2-40B4-BE49-F238E27FC236}">
                <a16:creationId xmlns:a16="http://schemas.microsoft.com/office/drawing/2014/main" id="{5DF5D790-84B1-2176-FEB1-F8ED3CD41C52}"/>
              </a:ext>
            </a:extLst>
          </p:cNvPr>
          <p:cNvSpPr txBox="1"/>
          <p:nvPr/>
        </p:nvSpPr>
        <p:spPr>
          <a:xfrm>
            <a:off x="3689785" y="5798700"/>
            <a:ext cx="7315200" cy="6001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We surely wanted to meet all the requirements in the brief, however, we wanted to play a creative twist that will make the communication stand out. This led us to prepare this fun music video that speaks and shows the core campaign message, with a very catchy jingle that stays in people’s mind.</a:t>
            </a:r>
          </a:p>
        </p:txBody>
      </p:sp>
      <p:pic>
        <p:nvPicPr>
          <p:cNvPr id="3" name="Online Media 2" title="পেমেন্ট হোক বিকাশ-এ 🎶">
            <a:hlinkClick r:id="" action="ppaction://media"/>
            <a:extLst>
              <a:ext uri="{FF2B5EF4-FFF2-40B4-BE49-F238E27FC236}">
                <a16:creationId xmlns:a16="http://schemas.microsoft.com/office/drawing/2014/main" id="{F083534B-6659-F9D1-ECF6-C51F252CEC83}"/>
              </a:ext>
            </a:extLst>
          </p:cNvPr>
          <p:cNvPicPr>
            <a:picLocks noRot="1" noChangeAspect="1"/>
          </p:cNvPicPr>
          <p:nvPr>
            <a:videoFile r:link="rId1"/>
          </p:nvPr>
        </p:nvPicPr>
        <p:blipFill>
          <a:blip r:embed="rId5"/>
          <a:stretch>
            <a:fillRect/>
          </a:stretch>
        </p:blipFill>
        <p:spPr>
          <a:xfrm>
            <a:off x="3755000" y="1505322"/>
            <a:ext cx="6746192" cy="3811598"/>
          </a:xfrm>
          <a:prstGeom prst="rect">
            <a:avLst/>
          </a:prstGeom>
        </p:spPr>
      </p:pic>
    </p:spTree>
    <p:extLst>
      <p:ext uri="{BB962C8B-B14F-4D97-AF65-F5344CB8AC3E}">
        <p14:creationId xmlns:p14="http://schemas.microsoft.com/office/powerpoint/2010/main" val="307578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2" y="-30996"/>
            <a:ext cx="3296092" cy="6888996"/>
          </a:xfrm>
          <a:prstGeom prst="rect">
            <a:avLst/>
          </a:prstGeom>
          <a:gradFill flip="none" rotWithShape="1">
            <a:gsLst>
              <a:gs pos="100000">
                <a:srgbClr val="DD1D6F"/>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469123" y="1226153"/>
            <a:ext cx="2581834"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2">
                    <a:lumMod val="20000"/>
                    <a:lumOff val="80000"/>
                  </a:schemeClr>
                </a:solidFill>
                <a:latin typeface="Poppins" panose="00000500000000000000" pitchFamily="2" charset="0"/>
                <a:cs typeface="Poppins" panose="00000500000000000000" pitchFamily="2" charset="0"/>
              </a:rPr>
              <a:t>b</a:t>
            </a: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Kash SALAMI</a:t>
            </a:r>
            <a:b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CAMPAIGN</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CAPITILIZING ON USAGE</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BEHAVIOR</a:t>
            </a:r>
            <a:endParaRPr kumimoji="0" lang="en-US" sz="2800" b="1" i="0" u="none" strike="noStrike" kern="1200" cap="none" spc="-150" normalizeH="0" baseline="0" noProof="0" dirty="0">
              <a:ln>
                <a:noFill/>
              </a:ln>
              <a:solidFill>
                <a:schemeClr val="bg1"/>
              </a:solidFill>
              <a:effectLst/>
              <a:uLnTx/>
              <a:uFillTx/>
              <a:latin typeface="Hind Siliguri" panose="02000000000000000000" pitchFamily="2" charset="0"/>
              <a:cs typeface="Hind Siliguri" panose="020000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4248280" y="447124"/>
            <a:ext cx="4078216" cy="406702"/>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95000">
                      <a:srgbClr val="DD1D6F"/>
                    </a:gs>
                    <a:gs pos="0">
                      <a:srgbClr val="EF8B25"/>
                    </a:gs>
                  </a:gsLst>
                  <a:path path="circle">
                    <a:fillToRect r="100000" b="100000"/>
                  </a:path>
                </a:gradFill>
                <a:effectLst/>
                <a:uLnTx/>
                <a:uFillTx/>
                <a:latin typeface="Poppins" panose="00000500000000000000" pitchFamily="2" charset="0"/>
                <a:ea typeface="+mn-ea"/>
                <a:cs typeface="Poppins" panose="00000500000000000000" pitchFamily="2" charset="0"/>
              </a:rPr>
              <a:t>WHAT WAS THE BRAND’S DESIRE?</a:t>
            </a:r>
            <a:endParaRPr kumimoji="0" lang="en-US" sz="1800" b="0" i="0" u="none" strike="noStrike" kern="1200" cap="none" spc="0" normalizeH="0" baseline="0" noProof="0" dirty="0">
              <a:ln>
                <a:noFill/>
              </a:ln>
              <a:gradFill>
                <a:gsLst>
                  <a:gs pos="95000">
                    <a:srgbClr val="DD1D6F"/>
                  </a:gs>
                  <a:gs pos="0">
                    <a:srgbClr val="EF8B25"/>
                  </a:gs>
                </a:gsLst>
                <a:path path="circle">
                  <a:fillToRect r="100000" b="100000"/>
                </a:path>
              </a:gradFill>
              <a:effectLst/>
              <a:uLnTx/>
              <a:uFillTx/>
              <a:latin typeface="Poppins" panose="00000500000000000000" pitchFamily="2" charset="0"/>
              <a:ea typeface="+mn-ea"/>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3"/>
          <a:stretch>
            <a:fillRect/>
          </a:stretch>
        </p:blipFill>
        <p:spPr>
          <a:xfrm>
            <a:off x="3993094" y="505760"/>
            <a:ext cx="275965" cy="275965"/>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4290321" y="5286355"/>
            <a:ext cx="348701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F68C1F"/>
                    </a:gs>
                    <a:gs pos="0">
                      <a:srgbClr val="DD1D6F"/>
                    </a:gs>
                  </a:gsLst>
                  <a:path path="circle">
                    <a:fillToRect l="100000" t="100000"/>
                  </a:path>
                </a:gradFill>
                <a:effectLst/>
                <a:uLnTx/>
                <a:uFillTx/>
                <a:latin typeface="Poppins" panose="00000500000000000000" pitchFamily="2" charset="0"/>
                <a:ea typeface="+mn-ea"/>
                <a:cs typeface="Poppins" panose="00000500000000000000" pitchFamily="2" charset="0"/>
              </a:rPr>
              <a:t>HOW DID WE OVERCOME IT?</a:t>
            </a: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4014356" y="5322406"/>
            <a:ext cx="275965" cy="275965"/>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4"/>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3905599" y="928080"/>
            <a:ext cx="7632686"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Eid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mn-ea"/>
                <a:cs typeface="Rajdhani" panose="02000000000000000000" pitchFamily="2" charset="0"/>
              </a:rPr>
              <a:t>Ul</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rPr>
              <a:t> Fitr, the most festive and celebrated occasion of Bangladesh where Eid Salami is the major part. And bKash as a financial transaction service provider had the scope to chip in, make the salami transaction digitally easier for the consumers and create an emotional connection with them by becoming a part of their tradition and culture.</a:t>
            </a:r>
            <a:endParaRPr kumimoji="0" lang="en-US" sz="900" b="1" i="0" u="none" strike="noStrike" kern="1200" cap="none" spc="30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sp>
        <p:nvSpPr>
          <p:cNvPr id="35" name="TextBox 34">
            <a:extLst>
              <a:ext uri="{FF2B5EF4-FFF2-40B4-BE49-F238E27FC236}">
                <a16:creationId xmlns:a16="http://schemas.microsoft.com/office/drawing/2014/main" id="{5DF5D790-84B1-2176-FEB1-F8ED3CD41C52}"/>
              </a:ext>
            </a:extLst>
          </p:cNvPr>
          <p:cNvSpPr txBox="1"/>
          <p:nvPr/>
        </p:nvSpPr>
        <p:spPr>
          <a:xfrm>
            <a:off x="3928497" y="5713636"/>
            <a:ext cx="7632686" cy="7848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Asking for Eid Salami through bKash became a thing during the pandemic when the consumers organically developed a line,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ঈদের</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চাঁদ</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আকাশে</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সালামি</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দিন</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bKash-এ”. bKash decided to make this concept of digital salami transaction official by riding on that very organic line. </a:t>
            </a:r>
            <a:r>
              <a:rPr kumimoji="0" lang="en-US" sz="90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mn-cs"/>
              </a:rPr>
              <a:t>We made a music video with the chorus as </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ঈদের</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চাঁদ</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আকাশে</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সালামি</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a:t>
            </a:r>
            <a:r>
              <a:rPr kumimoji="0" lang="en-US" sz="900" b="0" i="0" u="none" strike="noStrike" kern="1200" cap="none" spc="0" normalizeH="0" baseline="0" noProof="0" dirty="0" err="1">
                <a:ln>
                  <a:noFill/>
                </a:ln>
                <a:solidFill>
                  <a:srgbClr val="000000"/>
                </a:solidFill>
                <a:effectLst/>
                <a:uLnTx/>
                <a:uFillTx/>
                <a:latin typeface="Poppins" panose="00000500000000000000" pitchFamily="2" charset="0"/>
                <a:ea typeface="Calibri" panose="020F0502020204030204" pitchFamily="34" charset="0"/>
                <a:cs typeface="+mn-cs"/>
              </a:rPr>
              <a:t>দিন</a:t>
            </a:r>
            <a:r>
              <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Calibri" panose="020F0502020204030204" pitchFamily="34" charset="0"/>
                <a:cs typeface="+mn-cs"/>
              </a:rPr>
              <a:t> bKash-এ” </a:t>
            </a:r>
            <a:r>
              <a:rPr kumimoji="0" lang="en-US" sz="900" b="0" i="0" u="none" strike="noStrike" kern="12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mn-cs"/>
              </a:rPr>
              <a:t>where people from every class, every profession and all urban and semi urban areas could connect to the different Eid and Salami moments with friends, family, and close ones. </a:t>
            </a:r>
            <a:endParaRPr kumimoji="0" lang="en-US" sz="900" b="0" i="0" u="none" strike="noStrike" kern="1200" cap="none" spc="0" normalizeH="0" baseline="0" noProof="0" dirty="0">
              <a:ln>
                <a:noFill/>
              </a:ln>
              <a:solidFill>
                <a:srgbClr val="000000"/>
              </a:solidFill>
              <a:effectLst/>
              <a:uLnTx/>
              <a:uFillTx/>
              <a:latin typeface="Poppins" panose="00000500000000000000" pitchFamily="2" charset="0"/>
              <a:ea typeface="+mn-ea"/>
              <a:cs typeface="Rajdhani" panose="02000000000000000000" pitchFamily="2" charset="0"/>
            </a:endParaRPr>
          </a:p>
        </p:txBody>
      </p:sp>
      <p:pic>
        <p:nvPicPr>
          <p:cNvPr id="2" name="Online Media 1" title="Eid-er Chad Akashe | Salami Din bKash-e | bKash Eid Salami Anthem">
            <a:hlinkClick r:id="" action="ppaction://media"/>
            <a:extLst>
              <a:ext uri="{FF2B5EF4-FFF2-40B4-BE49-F238E27FC236}">
                <a16:creationId xmlns:a16="http://schemas.microsoft.com/office/drawing/2014/main" id="{A3A6B92F-D0D7-BB8C-5FF3-73122BA9E68F}"/>
              </a:ext>
            </a:extLst>
          </p:cNvPr>
          <p:cNvPicPr>
            <a:picLocks noRot="1" noChangeAspect="1"/>
          </p:cNvPicPr>
          <p:nvPr>
            <a:videoFile r:link="rId1"/>
          </p:nvPr>
        </p:nvPicPr>
        <p:blipFill>
          <a:blip r:embed="rId5"/>
          <a:stretch>
            <a:fillRect/>
          </a:stretch>
        </p:blipFill>
        <p:spPr>
          <a:xfrm>
            <a:off x="3993094" y="1551176"/>
            <a:ext cx="6311788" cy="3566160"/>
          </a:xfrm>
          <a:prstGeom prst="rect">
            <a:avLst/>
          </a:prstGeom>
        </p:spPr>
      </p:pic>
    </p:spTree>
    <p:extLst>
      <p:ext uri="{BB962C8B-B14F-4D97-AF65-F5344CB8AC3E}">
        <p14:creationId xmlns:p14="http://schemas.microsoft.com/office/powerpoint/2010/main" val="170743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2" y="-30996"/>
            <a:ext cx="3296092" cy="6888996"/>
          </a:xfrm>
          <a:prstGeom prst="rect">
            <a:avLst/>
          </a:prstGeom>
          <a:gradFill flip="none" rotWithShape="1">
            <a:gsLst>
              <a:gs pos="100000">
                <a:srgbClr val="F85506"/>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441027" y="1226153"/>
            <a:ext cx="3035819"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DARAZ</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GETTING THE</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AUDIENCE TO</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ACT</a:t>
            </a: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4027776" y="844372"/>
            <a:ext cx="3019640" cy="551389"/>
          </a:xfrm>
          <a:prstGeom prst="rect">
            <a:avLst/>
          </a:prstGeom>
        </p:spPr>
        <p:txBody>
          <a:bodyPr wrap="square"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gradFill>
                  <a:gsLst>
                    <a:gs pos="95000">
                      <a:srgbClr val="F85506"/>
                    </a:gs>
                    <a:gs pos="0">
                      <a:srgbClr val="EF8B25"/>
                    </a:gs>
                  </a:gsLst>
                  <a:path path="circle">
                    <a:fillToRect r="100000" b="100000"/>
                  </a:path>
                </a:gradFill>
                <a:effectLst/>
                <a:uLnTx/>
                <a:uFillTx/>
                <a:latin typeface="Poppins" panose="00000500000000000000" pitchFamily="2" charset="0"/>
                <a:cs typeface="Poppins" panose="00000500000000000000" pitchFamily="2" charset="0"/>
              </a:rPr>
              <a:t>WHAT WAS THE CHALLENGE?</a:t>
            </a:r>
            <a:endParaRPr kumimoji="0" lang="en-US" b="0" i="0" u="none" strike="noStrike" kern="1200" cap="none" spc="0" normalizeH="0" baseline="0" noProof="0" dirty="0">
              <a:ln>
                <a:noFill/>
              </a:ln>
              <a:gradFill>
                <a:gsLst>
                  <a:gs pos="95000">
                    <a:srgbClr val="F85506"/>
                  </a:gs>
                  <a:gs pos="0">
                    <a:srgbClr val="EF8B25"/>
                  </a:gs>
                </a:gsLst>
                <a:path path="circle">
                  <a:fillToRect r="100000" b="100000"/>
                </a:path>
              </a:gradFill>
              <a:effectLst/>
              <a:uLnTx/>
              <a:uFillTx/>
              <a:latin typeface="Poppins" panose="00000500000000000000" pitchFamily="2" charset="0"/>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7"/>
          <a:stretch>
            <a:fillRect/>
          </a:stretch>
        </p:blipFill>
        <p:spPr>
          <a:xfrm>
            <a:off x="3688015" y="982085"/>
            <a:ext cx="275965" cy="275965"/>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4027776" y="3554629"/>
            <a:ext cx="2640214"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b="1" dirty="0">
                <a:gradFill>
                  <a:gsLst>
                    <a:gs pos="100000">
                      <a:srgbClr val="F68C1F"/>
                    </a:gs>
                    <a:gs pos="0">
                      <a:srgbClr val="F85506"/>
                    </a:gs>
                  </a:gsLst>
                  <a:path path="circle">
                    <a:fillToRect l="100000" t="100000"/>
                  </a:path>
                </a:gradFill>
                <a:latin typeface="Poppins" panose="00000500000000000000" pitchFamily="2" charset="0"/>
                <a:cs typeface="Poppins" panose="00000500000000000000" pitchFamily="2" charset="0"/>
              </a:rPr>
              <a:t>HOW DID WE OVERCOME IT?</a:t>
            </a:r>
            <a:endParaRPr kumimoji="0" lang="en-US" b="1" i="0" u="none" strike="noStrike" kern="1200" cap="none" spc="0" normalizeH="0" baseline="0" noProof="0" dirty="0">
              <a:ln>
                <a:noFill/>
              </a:ln>
              <a:gradFill>
                <a:gsLst>
                  <a:gs pos="100000">
                    <a:srgbClr val="F68C1F"/>
                  </a:gs>
                  <a:gs pos="0">
                    <a:srgbClr val="F85506"/>
                  </a:gs>
                </a:gsLst>
                <a:path path="circle">
                  <a:fillToRect l="100000" t="100000"/>
                </a:path>
              </a:gradFill>
              <a:effectLst/>
              <a:uLnTx/>
              <a:uFillTx/>
              <a:latin typeface="Poppins" panose="00000500000000000000" pitchFamily="2" charset="0"/>
              <a:ea typeface="+mn-ea"/>
              <a:cs typeface="Poppins" panose="00000500000000000000" pitchFamily="2" charset="0"/>
            </a:endParaRP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3688015" y="3739962"/>
            <a:ext cx="275965" cy="275965"/>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8"/>
            <a:stretch>
              <a:fillRect/>
            </a:stretch>
          </p:blipFill>
          <p:spPr>
            <a:xfrm>
              <a:off x="3497919" y="3572218"/>
              <a:ext cx="624078" cy="624078"/>
            </a:xfrm>
            <a:prstGeom prst="rect">
              <a:avLst/>
            </a:prstGeom>
          </p:spPr>
        </p:pic>
      </p:grpSp>
      <p:sp>
        <p:nvSpPr>
          <p:cNvPr id="19" name="TextBox 18">
            <a:extLst>
              <a:ext uri="{FF2B5EF4-FFF2-40B4-BE49-F238E27FC236}">
                <a16:creationId xmlns:a16="http://schemas.microsoft.com/office/drawing/2014/main" id="{455A89B0-6B1A-D48D-E10B-270E5AC171C5}"/>
              </a:ext>
            </a:extLst>
          </p:cNvPr>
          <p:cNvSpPr txBox="1"/>
          <p:nvPr/>
        </p:nvSpPr>
        <p:spPr>
          <a:xfrm>
            <a:off x="3600520" y="1474838"/>
            <a:ext cx="2463198" cy="163121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Due to the inflation crisis in the society, people had started to cut back on living costs and hold back on major expenditures. With the biggest single day sale of the country (</a:t>
            </a:r>
            <a:r>
              <a:rPr kumimoji="0" lang="en-US" sz="1000" i="0" u="none" strike="noStrike" kern="1200" cap="none" spc="0" normalizeH="0" baseline="0" noProof="0" dirty="0" err="1">
                <a:ln>
                  <a:noFill/>
                </a:ln>
                <a:solidFill>
                  <a:srgbClr val="000000"/>
                </a:solidFill>
                <a:effectLst/>
                <a:uLnTx/>
                <a:uFillTx/>
                <a:latin typeface="Poppins" panose="00000500000000000000" pitchFamily="2" charset="0"/>
                <a:cs typeface="Rajdhani" panose="02000000000000000000" pitchFamily="2" charset="0"/>
              </a:rPr>
              <a:t>Daraz</a:t>
            </a:r>
            <a:r>
              <a:rPr kumimoji="0" lang="en-US" sz="100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11.11 Sale), </a:t>
            </a:r>
            <a:r>
              <a:rPr kumimoji="0" lang="en-US" sz="1000" i="0" u="none" strike="noStrike" kern="1200" cap="none" spc="0" normalizeH="0" baseline="0" noProof="0" dirty="0" err="1">
                <a:ln>
                  <a:noFill/>
                </a:ln>
                <a:solidFill>
                  <a:srgbClr val="000000"/>
                </a:solidFill>
                <a:effectLst/>
                <a:uLnTx/>
                <a:uFillTx/>
                <a:latin typeface="Poppins" panose="00000500000000000000" pitchFamily="2" charset="0"/>
                <a:cs typeface="Rajdhani" panose="02000000000000000000" pitchFamily="2" charset="0"/>
              </a:rPr>
              <a:t>Daraz</a:t>
            </a:r>
            <a:r>
              <a:rPr kumimoji="0" lang="en-US" sz="100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needed to get people to make people hop on this. But it was difficult to as people were</a:t>
            </a:r>
            <a:r>
              <a:rPr lang="en-US" sz="1000" dirty="0">
                <a:effectLst/>
                <a:latin typeface="Poppins" panose="00000500000000000000" pitchFamily="2" charset="0"/>
                <a:ea typeface="Calibri" panose="020F0502020204030204" pitchFamily="34" charset="0"/>
              </a:rPr>
              <a:t> reluctant to spend on high value products</a:t>
            </a:r>
            <a:r>
              <a:rPr lang="en-US" sz="1000" dirty="0">
                <a:solidFill>
                  <a:srgbClr val="000000"/>
                </a:solidFill>
                <a:latin typeface="Poppins" panose="00000500000000000000" pitchFamily="2" charset="0"/>
                <a:ea typeface="Calibri" panose="020F0502020204030204" pitchFamily="34" charset="0"/>
                <a:cs typeface="Rajdhani" panose="02000000000000000000" pitchFamily="2" charset="0"/>
              </a:rPr>
              <a:t>.</a:t>
            </a:r>
            <a:endParaRPr kumimoji="0" lang="en-US" sz="1000" b="1" i="0" u="none" strike="noStrike" kern="1200" cap="none" spc="300" normalizeH="0" baseline="0" noProof="0" dirty="0">
              <a:ln>
                <a:noFill/>
              </a:ln>
              <a:solidFill>
                <a:prstClr val="black">
                  <a:lumMod val="75000"/>
                  <a:lumOff val="25000"/>
                </a:prstClr>
              </a:solidFill>
              <a:effectLst/>
              <a:uLnTx/>
              <a:uFillTx/>
              <a:latin typeface="Poppins" panose="00000500000000000000" pitchFamily="2" charset="0"/>
              <a:cs typeface="Rajdhani" panose="02000000000000000000" pitchFamily="2" charset="0"/>
            </a:endParaRPr>
          </a:p>
        </p:txBody>
      </p:sp>
      <p:sp>
        <p:nvSpPr>
          <p:cNvPr id="35" name="TextBox 34">
            <a:extLst>
              <a:ext uri="{FF2B5EF4-FFF2-40B4-BE49-F238E27FC236}">
                <a16:creationId xmlns:a16="http://schemas.microsoft.com/office/drawing/2014/main" id="{5DF5D790-84B1-2176-FEB1-F8ED3CD41C52}"/>
              </a:ext>
            </a:extLst>
          </p:cNvPr>
          <p:cNvSpPr txBox="1"/>
          <p:nvPr/>
        </p:nvSpPr>
        <p:spPr>
          <a:xfrm>
            <a:off x="3600520" y="4281501"/>
            <a:ext cx="2463198" cy="20928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i="0" u="none" strike="noStrike" kern="1200" cap="none" normalizeH="0" baseline="0" noProof="0" dirty="0">
                <a:ln>
                  <a:noFill/>
                </a:ln>
                <a:solidFill>
                  <a:srgbClr val="000000"/>
                </a:solidFill>
                <a:uLnTx/>
                <a:uFillTx/>
                <a:latin typeface="Poppins" panose="00000500000000000000" pitchFamily="2" charset="0"/>
                <a:ea typeface="Calibri" panose="020F0502020204030204" pitchFamily="34" charset="0"/>
                <a:cs typeface="Rajdhani" panose="02000000000000000000" pitchFamily="2" charset="0"/>
              </a:rPr>
              <a:t>The core idea was to tell the audience that 11.11 is the best time to buy everything that the consumers need because </a:t>
            </a:r>
            <a:r>
              <a:rPr kumimoji="0" lang="en-US" sz="1000" i="0" u="none" strike="noStrike" kern="1200" cap="none" normalizeH="0" baseline="0" noProof="0" dirty="0" err="1">
                <a:ln>
                  <a:noFill/>
                </a:ln>
                <a:solidFill>
                  <a:srgbClr val="000000"/>
                </a:solidFill>
                <a:uLnTx/>
                <a:uFillTx/>
                <a:latin typeface="Poppins" panose="00000500000000000000" pitchFamily="2" charset="0"/>
                <a:ea typeface="Calibri" panose="020F0502020204030204" pitchFamily="34" charset="0"/>
                <a:cs typeface="Rajdhani" panose="02000000000000000000" pitchFamily="2" charset="0"/>
              </a:rPr>
              <a:t>Daraz</a:t>
            </a:r>
            <a:r>
              <a:rPr kumimoji="0" lang="en-US" sz="1000" i="0" u="none" strike="noStrike" kern="1200" cap="none" normalizeH="0" baseline="0" noProof="0" dirty="0">
                <a:ln>
                  <a:noFill/>
                </a:ln>
                <a:solidFill>
                  <a:srgbClr val="000000"/>
                </a:solidFill>
                <a:uLnTx/>
                <a:uFillTx/>
                <a:latin typeface="Poppins" panose="00000500000000000000" pitchFamily="2" charset="0"/>
                <a:ea typeface="Calibri" panose="020F0502020204030204" pitchFamily="34" charset="0"/>
                <a:cs typeface="Rajdhani" panose="02000000000000000000" pitchFamily="2" charset="0"/>
              </a:rPr>
              <a:t> is offering the biggest sale of the year when the world is going through an economic crisis. </a:t>
            </a:r>
            <a:r>
              <a:rPr kumimoji="0" lang="en-US" sz="1000" i="0" u="none" strike="noStrike" kern="1200" cap="none" normalizeH="0" baseline="0" noProof="0" dirty="0" err="1">
                <a:ln>
                  <a:noFill/>
                </a:ln>
                <a:solidFill>
                  <a:srgbClr val="000000"/>
                </a:solidFill>
                <a:uLnTx/>
                <a:uFillTx/>
                <a:latin typeface="Poppins" panose="00000500000000000000" pitchFamily="2" charset="0"/>
                <a:ea typeface="Calibri" panose="020F0502020204030204" pitchFamily="34" charset="0"/>
                <a:cs typeface="Rajdhani" panose="02000000000000000000" pitchFamily="2" charset="0"/>
              </a:rPr>
              <a:t>Daraz</a:t>
            </a:r>
            <a:r>
              <a:rPr kumimoji="0" lang="en-US" sz="1000" i="0" u="none" strike="noStrike" kern="1200" cap="none" normalizeH="0" baseline="0" noProof="0" dirty="0">
                <a:ln>
                  <a:noFill/>
                </a:ln>
                <a:solidFill>
                  <a:srgbClr val="000000"/>
                </a:solidFill>
                <a:uLnTx/>
                <a:uFillTx/>
                <a:latin typeface="Poppins" panose="00000500000000000000" pitchFamily="2" charset="0"/>
                <a:ea typeface="Calibri" panose="020F0502020204030204" pitchFamily="34" charset="0"/>
                <a:cs typeface="Rajdhani" panose="02000000000000000000" pitchFamily="2" charset="0"/>
              </a:rPr>
              <a:t> translated the thought of the “biggest sale of the year” to “A </a:t>
            </a:r>
            <a:r>
              <a:rPr lang="en-US" sz="1000" dirty="0">
                <a:solidFill>
                  <a:srgbClr val="000000"/>
                </a:solidFill>
                <a:latin typeface="Poppins" panose="00000500000000000000" pitchFamily="2" charset="0"/>
                <a:ea typeface="Calibri" panose="020F0502020204030204" pitchFamily="34" charset="0"/>
                <a:cs typeface="Rajdhani" panose="02000000000000000000" pitchFamily="2" charset="0"/>
              </a:rPr>
              <a:t>P</a:t>
            </a:r>
            <a:r>
              <a:rPr kumimoji="0" lang="en-US" sz="1000" i="0" u="none" strike="noStrike" kern="1200" cap="none" normalizeH="0" baseline="0" noProof="0" dirty="0" err="1">
                <a:ln>
                  <a:noFill/>
                </a:ln>
                <a:solidFill>
                  <a:srgbClr val="000000"/>
                </a:solidFill>
                <a:uLnTx/>
                <a:uFillTx/>
                <a:latin typeface="Poppins" panose="00000500000000000000" pitchFamily="2" charset="0"/>
                <a:ea typeface="Calibri" panose="020F0502020204030204" pitchFamily="34" charset="0"/>
                <a:cs typeface="Rajdhani" panose="02000000000000000000" pitchFamily="2" charset="0"/>
              </a:rPr>
              <a:t>erfect</a:t>
            </a:r>
            <a:r>
              <a:rPr kumimoji="0" lang="en-US" sz="1000" i="0" u="none" strike="noStrike" kern="1200" cap="none" normalizeH="0" baseline="0" noProof="0" dirty="0">
                <a:ln>
                  <a:noFill/>
                </a:ln>
                <a:solidFill>
                  <a:srgbClr val="000000"/>
                </a:solidFill>
                <a:uLnTx/>
                <a:uFillTx/>
                <a:latin typeface="Poppins" panose="00000500000000000000" pitchFamily="2" charset="0"/>
                <a:ea typeface="Calibri" panose="020F0502020204030204" pitchFamily="34" charset="0"/>
                <a:cs typeface="Rajdhani" panose="02000000000000000000" pitchFamily="2" charset="0"/>
              </a:rPr>
              <a:t> time to Win” which helps you to uplift the standard of living. For that, </a:t>
            </a:r>
            <a:r>
              <a:rPr kumimoji="0" lang="en-US" sz="1000" i="0" u="none" strike="noStrike" kern="1200" cap="none" normalizeH="0" baseline="0" noProof="0" dirty="0" err="1">
                <a:ln>
                  <a:noFill/>
                </a:ln>
                <a:solidFill>
                  <a:srgbClr val="000000"/>
                </a:solidFill>
                <a:uLnTx/>
                <a:uFillTx/>
                <a:latin typeface="Poppins" panose="00000500000000000000" pitchFamily="2" charset="0"/>
                <a:ea typeface="Calibri" panose="020F0502020204030204" pitchFamily="34" charset="0"/>
                <a:cs typeface="Rajdhani" panose="02000000000000000000" pitchFamily="2" charset="0"/>
              </a:rPr>
              <a:t>Daraz</a:t>
            </a:r>
            <a:r>
              <a:rPr kumimoji="0" lang="en-US" sz="1000" i="0" u="none" strike="noStrike" kern="1200" cap="none" normalizeH="0" baseline="0" noProof="0" dirty="0">
                <a:ln>
                  <a:noFill/>
                </a:ln>
                <a:solidFill>
                  <a:srgbClr val="000000"/>
                </a:solidFill>
                <a:uLnTx/>
                <a:uFillTx/>
                <a:latin typeface="Poppins" panose="00000500000000000000" pitchFamily="2" charset="0"/>
                <a:ea typeface="Calibri" panose="020F0502020204030204" pitchFamily="34" charset="0"/>
                <a:cs typeface="Rajdhani" panose="02000000000000000000" pitchFamily="2" charset="0"/>
              </a:rPr>
              <a:t> decided to make a short series of TVCs with a crisp message.  </a:t>
            </a:r>
            <a:endParaRPr kumimoji="0" lang="en-US" sz="1000" i="0" u="none" strike="noStrike" kern="1200" cap="none"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p:txBody>
      </p:sp>
      <p:pic>
        <p:nvPicPr>
          <p:cNvPr id="3" name="Online Media 2" title="Chikon Piner Charger | Nisho X Mehazabien | 11.11 | Daraz Bangladesh">
            <a:hlinkClick r:id="" action="ppaction://media"/>
            <a:extLst>
              <a:ext uri="{FF2B5EF4-FFF2-40B4-BE49-F238E27FC236}">
                <a16:creationId xmlns:a16="http://schemas.microsoft.com/office/drawing/2014/main" id="{7E79DE56-65BB-C90E-EBAC-9B8D698B97B6}"/>
              </a:ext>
            </a:extLst>
          </p:cNvPr>
          <p:cNvPicPr>
            <a:picLocks noRot="1" noChangeAspect="1"/>
          </p:cNvPicPr>
          <p:nvPr>
            <a:videoFile r:link="rId1"/>
          </p:nvPr>
        </p:nvPicPr>
        <p:blipFill>
          <a:blip r:embed="rId9"/>
          <a:stretch>
            <a:fillRect/>
          </a:stretch>
        </p:blipFill>
        <p:spPr>
          <a:xfrm>
            <a:off x="9164504" y="3486519"/>
            <a:ext cx="2751292" cy="1554480"/>
          </a:xfrm>
          <a:prstGeom prst="rect">
            <a:avLst/>
          </a:prstGeom>
        </p:spPr>
      </p:pic>
      <p:pic>
        <p:nvPicPr>
          <p:cNvPr id="6" name="Online Media 5" title="Bheja Towel | Nisho X Mehazabien | 11.11 | Daraz Bangladesh">
            <a:hlinkClick r:id="" action="ppaction://media"/>
            <a:extLst>
              <a:ext uri="{FF2B5EF4-FFF2-40B4-BE49-F238E27FC236}">
                <a16:creationId xmlns:a16="http://schemas.microsoft.com/office/drawing/2014/main" id="{EFEDDA3C-FD93-B91A-ED9A-85361FEF5E30}"/>
              </a:ext>
            </a:extLst>
          </p:cNvPr>
          <p:cNvPicPr>
            <a:picLocks noRot="1" noChangeAspect="1"/>
          </p:cNvPicPr>
          <p:nvPr>
            <a:videoFile r:link="rId2"/>
          </p:nvPr>
        </p:nvPicPr>
        <p:blipFill>
          <a:blip r:embed="rId10"/>
          <a:stretch>
            <a:fillRect/>
          </a:stretch>
        </p:blipFill>
        <p:spPr>
          <a:xfrm>
            <a:off x="6315603" y="5105052"/>
            <a:ext cx="2751291" cy="1554480"/>
          </a:xfrm>
          <a:prstGeom prst="rect">
            <a:avLst/>
          </a:prstGeom>
        </p:spPr>
      </p:pic>
      <p:pic>
        <p:nvPicPr>
          <p:cNvPr id="13" name="Online Media 12" title="Barota Beje Geche | Nisho X Mehazabien | 11.11 | Daraz Bangladesh">
            <a:hlinkClick r:id="" action="ppaction://media"/>
            <a:extLst>
              <a:ext uri="{FF2B5EF4-FFF2-40B4-BE49-F238E27FC236}">
                <a16:creationId xmlns:a16="http://schemas.microsoft.com/office/drawing/2014/main" id="{F8227E36-C7BF-429F-A9F0-C91BE37335F5}"/>
              </a:ext>
            </a:extLst>
          </p:cNvPr>
          <p:cNvPicPr>
            <a:picLocks noRot="1" noChangeAspect="1"/>
          </p:cNvPicPr>
          <p:nvPr>
            <a:videoFile r:link="rId3"/>
          </p:nvPr>
        </p:nvPicPr>
        <p:blipFill>
          <a:blip r:embed="rId11"/>
          <a:stretch>
            <a:fillRect/>
          </a:stretch>
        </p:blipFill>
        <p:spPr>
          <a:xfrm>
            <a:off x="9164504" y="5105052"/>
            <a:ext cx="2751292" cy="1554480"/>
          </a:xfrm>
          <a:prstGeom prst="rect">
            <a:avLst/>
          </a:prstGeom>
        </p:spPr>
      </p:pic>
      <p:pic>
        <p:nvPicPr>
          <p:cNvPr id="14" name="Online Media 13" title="Bhulona Amay | Nisho X Mehazabien |  11.11 | Daraz Bangladesh">
            <a:hlinkClick r:id="" action="ppaction://media"/>
            <a:extLst>
              <a:ext uri="{FF2B5EF4-FFF2-40B4-BE49-F238E27FC236}">
                <a16:creationId xmlns:a16="http://schemas.microsoft.com/office/drawing/2014/main" id="{4304F66D-7012-6C84-F0EA-C0CD834E9CFC}"/>
              </a:ext>
            </a:extLst>
          </p:cNvPr>
          <p:cNvPicPr>
            <a:picLocks noRot="1" noChangeAspect="1"/>
          </p:cNvPicPr>
          <p:nvPr>
            <a:videoFile r:link="rId4"/>
          </p:nvPr>
        </p:nvPicPr>
        <p:blipFill>
          <a:blip r:embed="rId12"/>
          <a:stretch>
            <a:fillRect/>
          </a:stretch>
        </p:blipFill>
        <p:spPr>
          <a:xfrm>
            <a:off x="6315603" y="3486519"/>
            <a:ext cx="2751292" cy="1554480"/>
          </a:xfrm>
          <a:prstGeom prst="rect">
            <a:avLst/>
          </a:prstGeom>
        </p:spPr>
      </p:pic>
      <p:pic>
        <p:nvPicPr>
          <p:cNvPr id="15" name="Online Media 14" title="Afran Nisho &amp; Mehajabien Daraz 11.11 Best Ad">
            <a:hlinkClick r:id="" action="ppaction://media"/>
            <a:extLst>
              <a:ext uri="{FF2B5EF4-FFF2-40B4-BE49-F238E27FC236}">
                <a16:creationId xmlns:a16="http://schemas.microsoft.com/office/drawing/2014/main" id="{E9B7C0A3-2FDA-44C1-19F2-F7A40E78B062}"/>
              </a:ext>
            </a:extLst>
          </p:cNvPr>
          <p:cNvPicPr>
            <a:picLocks noRot="1" noChangeAspect="1"/>
          </p:cNvPicPr>
          <p:nvPr>
            <a:videoFile r:link="rId5"/>
          </p:nvPr>
        </p:nvPicPr>
        <p:blipFill>
          <a:blip r:embed="rId13"/>
          <a:stretch>
            <a:fillRect/>
          </a:stretch>
        </p:blipFill>
        <p:spPr>
          <a:xfrm>
            <a:off x="6315603" y="220825"/>
            <a:ext cx="5600193" cy="3164109"/>
          </a:xfrm>
          <a:prstGeom prst="rect">
            <a:avLst/>
          </a:prstGeom>
        </p:spPr>
      </p:pic>
    </p:spTree>
    <p:extLst>
      <p:ext uri="{BB962C8B-B14F-4D97-AF65-F5344CB8AC3E}">
        <p14:creationId xmlns:p14="http://schemas.microsoft.com/office/powerpoint/2010/main" val="36390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6"/>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3"/>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14"/>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3"/>
                </p:tgtEl>
              </p:cMediaNode>
            </p:video>
            <p:seq concurrent="1" nextAc="seek">
              <p:cTn id="24" restart="whenNotActive" fill="hold" evtFilter="cancelBubble" nodeType="interactiveSeq">
                <p:stCondLst>
                  <p:cond evt="onClick" delay="0">
                    <p:tgtEl>
                      <p:spTgt spid="3"/>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3"/>
                                        </p:tgtEl>
                                      </p:cBhvr>
                                    </p:cmd>
                                  </p:childTnLst>
                                </p:cTn>
                              </p:par>
                            </p:childTnLst>
                          </p:cTn>
                        </p:par>
                      </p:childTnLst>
                    </p:cTn>
                  </p:par>
                </p:childTnLst>
              </p:cTn>
              <p:nextCondLst>
                <p:cond evt="onClick" delay="0">
                  <p:tgtEl>
                    <p:spTgt spid="3"/>
                  </p:tgtEl>
                </p:cond>
              </p:nextCondLst>
            </p:seq>
            <p:video>
              <p:cMediaNode vol="80000">
                <p:cTn id="29" fill="hold" display="0">
                  <p:stCondLst>
                    <p:cond delay="indefinite"/>
                  </p:stCondLst>
                </p:cTn>
                <p:tgtEl>
                  <p:spTgt spid="6"/>
                </p:tgtEl>
              </p:cMediaNode>
            </p:video>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2" presetClass="mediacall" presetSubtype="0" fill="hold" nodeType="clickEffect">
                                  <p:stCondLst>
                                    <p:cond delay="0"/>
                                  </p:stCondLst>
                                  <p:childTnLst>
                                    <p:cmd type="call" cmd="togglePause">
                                      <p:cBhvr>
                                        <p:cTn id="34" dur="1" fill="hold"/>
                                        <p:tgtEl>
                                          <p:spTgt spid="6"/>
                                        </p:tgtEl>
                                      </p:cBhvr>
                                    </p:cmd>
                                  </p:childTnLst>
                                </p:cTn>
                              </p:par>
                            </p:childTnLst>
                          </p:cTn>
                        </p:par>
                      </p:childTnLst>
                    </p:cTn>
                  </p:par>
                </p:childTnLst>
              </p:cTn>
              <p:nextCondLst>
                <p:cond evt="onClick" delay="0">
                  <p:tgtEl>
                    <p:spTgt spid="6"/>
                  </p:tgtEl>
                </p:cond>
              </p:nextCondLst>
            </p:seq>
            <p:video>
              <p:cMediaNode vol="80000">
                <p:cTn id="35" fill="hold" display="0">
                  <p:stCondLst>
                    <p:cond delay="indefinite"/>
                  </p:stCondLst>
                </p:cTn>
                <p:tgtEl>
                  <p:spTgt spid="13"/>
                </p:tgtEl>
              </p:cMediaNode>
            </p:video>
            <p:seq concurrent="1" nextAc="seek">
              <p:cTn id="36" restart="whenNotActive" fill="hold" evtFilter="cancelBubble" nodeType="interactiveSeq">
                <p:stCondLst>
                  <p:cond evt="onClick" delay="0">
                    <p:tgtEl>
                      <p:spTgt spid="13"/>
                    </p:tgtEl>
                  </p:cond>
                </p:stCondLst>
                <p:endSync evt="end" delay="0">
                  <p:rtn val="all"/>
                </p:endSync>
                <p:childTnLst>
                  <p:par>
                    <p:cTn id="37" fill="hold">
                      <p:stCondLst>
                        <p:cond delay="0"/>
                      </p:stCondLst>
                      <p:childTnLst>
                        <p:par>
                          <p:cTn id="38" fill="hold">
                            <p:stCondLst>
                              <p:cond delay="0"/>
                            </p:stCondLst>
                            <p:childTnLst>
                              <p:par>
                                <p:cTn id="39" presetID="2" presetClass="mediacall" presetSubtype="0" fill="hold" nodeType="clickEffect">
                                  <p:stCondLst>
                                    <p:cond delay="0"/>
                                  </p:stCondLst>
                                  <p:childTnLst>
                                    <p:cmd type="call" cmd="togglePause">
                                      <p:cBhvr>
                                        <p:cTn id="40" dur="1" fill="hold"/>
                                        <p:tgtEl>
                                          <p:spTgt spid="13"/>
                                        </p:tgtEl>
                                      </p:cBhvr>
                                    </p:cmd>
                                  </p:childTnLst>
                                </p:cTn>
                              </p:par>
                            </p:childTnLst>
                          </p:cTn>
                        </p:par>
                      </p:childTnLst>
                    </p:cTn>
                  </p:par>
                </p:childTnLst>
              </p:cTn>
              <p:nextCondLst>
                <p:cond evt="onClick" delay="0">
                  <p:tgtEl>
                    <p:spTgt spid="13"/>
                  </p:tgtEl>
                </p:cond>
              </p:nextCondLst>
            </p:seq>
            <p:video>
              <p:cMediaNode vol="80000">
                <p:cTn id="41" fill="hold" display="0">
                  <p:stCondLst>
                    <p:cond delay="indefinite"/>
                  </p:stCondLst>
                </p:cTn>
                <p:tgtEl>
                  <p:spTgt spid="14"/>
                </p:tgtEl>
              </p:cMediaNode>
            </p:video>
            <p:seq concurrent="1" nextAc="seek">
              <p:cTn id="42" restart="whenNotActive" fill="hold" evtFilter="cancelBubble" nodeType="interactiveSeq">
                <p:stCondLst>
                  <p:cond evt="onClick" delay="0">
                    <p:tgtEl>
                      <p:spTgt spid="14"/>
                    </p:tgtEl>
                  </p:cond>
                </p:stCondLst>
                <p:endSync evt="end" delay="0">
                  <p:rtn val="all"/>
                </p:endSync>
                <p:childTnLst>
                  <p:par>
                    <p:cTn id="43" fill="hold">
                      <p:stCondLst>
                        <p:cond delay="0"/>
                      </p:stCondLst>
                      <p:childTnLst>
                        <p:par>
                          <p:cTn id="44" fill="hold">
                            <p:stCondLst>
                              <p:cond delay="0"/>
                            </p:stCondLst>
                            <p:childTnLst>
                              <p:par>
                                <p:cTn id="45" presetID="2" presetClass="mediacall" presetSubtype="0" fill="hold" nodeType="clickEffect">
                                  <p:stCondLst>
                                    <p:cond delay="0"/>
                                  </p:stCondLst>
                                  <p:childTnLst>
                                    <p:cmd type="call" cmd="togglePause">
                                      <p:cBhvr>
                                        <p:cTn id="46" dur="1" fill="hold"/>
                                        <p:tgtEl>
                                          <p:spTgt spid="14"/>
                                        </p:tgtEl>
                                      </p:cBhvr>
                                    </p:cmd>
                                  </p:childTnLst>
                                </p:cTn>
                              </p:par>
                            </p:childTnLst>
                          </p:cTn>
                        </p:par>
                      </p:childTnLst>
                    </p:cTn>
                  </p:par>
                </p:childTnLst>
              </p:cTn>
              <p:nextCondLst>
                <p:cond evt="onClick" delay="0">
                  <p:tgtEl>
                    <p:spTgt spid="14"/>
                  </p:tgtEl>
                </p:cond>
              </p:nextCondLst>
            </p:seq>
            <p:video>
              <p:cMediaNode vol="80000">
                <p:cTn id="47" fill="hold" display="0">
                  <p:stCondLst>
                    <p:cond delay="indefinite"/>
                  </p:stCondLst>
                </p:cTn>
                <p:tgtEl>
                  <p:spTgt spid="15"/>
                </p:tgtEl>
              </p:cMediaNode>
            </p:video>
            <p:seq concurrent="1" nextAc="seek">
              <p:cTn id="48" restart="whenNotActive" fill="hold" evtFilter="cancelBubble" nodeType="interactiveSeq">
                <p:stCondLst>
                  <p:cond evt="onClick" delay="0">
                    <p:tgtEl>
                      <p:spTgt spid="15"/>
                    </p:tgtEl>
                  </p:cond>
                </p:stCondLst>
                <p:endSync evt="end" delay="0">
                  <p:rtn val="all"/>
                </p:endSync>
                <p:childTnLst>
                  <p:par>
                    <p:cTn id="49" fill="hold">
                      <p:stCondLst>
                        <p:cond delay="0"/>
                      </p:stCondLst>
                      <p:childTnLst>
                        <p:par>
                          <p:cTn id="50" fill="hold">
                            <p:stCondLst>
                              <p:cond delay="0"/>
                            </p:stCondLst>
                            <p:childTnLst>
                              <p:par>
                                <p:cTn id="51" presetID="2" presetClass="mediacall" presetSubtype="0" fill="hold" nodeType="clickEffect">
                                  <p:stCondLst>
                                    <p:cond delay="0"/>
                                  </p:stCondLst>
                                  <p:childTnLst>
                                    <p:cmd type="call" cmd="togglePause">
                                      <p:cBhvr>
                                        <p:cTn id="5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555E73F-5B89-4422-FF67-45357A989D34}"/>
              </a:ext>
            </a:extLst>
          </p:cNvPr>
          <p:cNvCxnSpPr>
            <a:cxnSpLocks/>
          </p:cNvCxnSpPr>
          <p:nvPr/>
        </p:nvCxnSpPr>
        <p:spPr>
          <a:xfrm>
            <a:off x="6996700" y="2348433"/>
            <a:ext cx="1614635"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1C613CE-FAA2-2E37-5333-2A2E7E83F0C0}"/>
              </a:ext>
            </a:extLst>
          </p:cNvPr>
          <p:cNvCxnSpPr>
            <a:cxnSpLocks/>
          </p:cNvCxnSpPr>
          <p:nvPr/>
        </p:nvCxnSpPr>
        <p:spPr>
          <a:xfrm>
            <a:off x="6986067" y="4601455"/>
            <a:ext cx="1614635"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DB0DC8A-A3DA-AD39-D9A8-3060BCDF44D1}"/>
              </a:ext>
            </a:extLst>
          </p:cNvPr>
          <p:cNvSpPr txBox="1"/>
          <p:nvPr/>
        </p:nvSpPr>
        <p:spPr>
          <a:xfrm>
            <a:off x="6889899" y="2785573"/>
            <a:ext cx="4314162" cy="1815882"/>
          </a:xfrm>
          <a:prstGeom prst="rect">
            <a:avLst/>
          </a:prstGeom>
          <a:noFill/>
        </p:spPr>
        <p:txBody>
          <a:bodyPr wrap="square">
            <a:spAutoFit/>
          </a:bodyPr>
          <a:lstStyle/>
          <a:p>
            <a:pPr rtl="0">
              <a:spcBef>
                <a:spcPts val="0"/>
              </a:spcBef>
              <a:spcAft>
                <a:spcPts val="0"/>
              </a:spcAft>
            </a:pPr>
            <a:r>
              <a:rPr lang="en-US" sz="2800" b="1" i="0" u="none" strike="noStrike" dirty="0">
                <a:gradFill>
                  <a:gsLst>
                    <a:gs pos="100000">
                      <a:srgbClr val="F68C1F"/>
                    </a:gs>
                    <a:gs pos="0">
                      <a:srgbClr val="D74D57"/>
                    </a:gs>
                  </a:gsLst>
                  <a:path path="circle">
                    <a:fillToRect l="100000" t="100000"/>
                  </a:path>
                </a:gradFill>
                <a:effectLst/>
                <a:latin typeface="Poppins" panose="00000500000000000000" pitchFamily="2" charset="0"/>
                <a:cs typeface="Poppins" panose="00000500000000000000" pitchFamily="2" charset="0"/>
              </a:rPr>
              <a:t>THE TIME WE WENT BEYOND ADVERTISING AND BUILT CREDIBILITY</a:t>
            </a:r>
          </a:p>
          <a:p>
            <a:pPr rtl="0">
              <a:spcBef>
                <a:spcPts val="0"/>
              </a:spcBef>
              <a:spcAft>
                <a:spcPts val="0"/>
              </a:spcAft>
            </a:pPr>
            <a:endParaRPr lang="en-US" sz="2800" b="1" i="0" u="none" strike="noStrike" dirty="0">
              <a:gradFill>
                <a:gsLst>
                  <a:gs pos="100000">
                    <a:srgbClr val="F68C1F"/>
                  </a:gs>
                  <a:gs pos="0">
                    <a:srgbClr val="D74D57"/>
                  </a:gs>
                </a:gsLst>
                <a:path path="circle">
                  <a:fillToRect l="100000" t="100000"/>
                </a:path>
              </a:gradFill>
              <a:effectLst/>
              <a:latin typeface="Poppins" panose="00000500000000000000" pitchFamily="2" charset="0"/>
              <a:cs typeface="Poppins" panose="00000500000000000000" pitchFamily="2" charset="0"/>
            </a:endParaRPr>
          </a:p>
        </p:txBody>
      </p:sp>
      <p:pic>
        <p:nvPicPr>
          <p:cNvPr id="2" name="Picture 8" descr="How Google Built Its 3-D Interactive Rubik's Cube Doodle | WIRED">
            <a:extLst>
              <a:ext uri="{FF2B5EF4-FFF2-40B4-BE49-F238E27FC236}">
                <a16:creationId xmlns:a16="http://schemas.microsoft.com/office/drawing/2014/main" id="{9322F2B5-6F62-9B63-7F86-C7EF6CED0BE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9280" y="1728318"/>
            <a:ext cx="4313766" cy="4313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1339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6" name="Google Shape;782;p40">
            <a:extLst>
              <a:ext uri="{FF2B5EF4-FFF2-40B4-BE49-F238E27FC236}">
                <a16:creationId xmlns:a16="http://schemas.microsoft.com/office/drawing/2014/main" id="{F79B77C9-E7F6-512A-7681-A775208DD69E}"/>
              </a:ext>
            </a:extLst>
          </p:cNvPr>
          <p:cNvSpPr/>
          <p:nvPr/>
        </p:nvSpPr>
        <p:spPr>
          <a:xfrm flipV="1">
            <a:off x="1573700" y="2989669"/>
            <a:ext cx="3499607" cy="1507991"/>
          </a:xfrm>
          <a:prstGeom prst="rect">
            <a:avLst/>
          </a:prstGeom>
          <a:noFill/>
          <a:ln>
            <a:solidFill>
              <a:schemeClr val="bg1"/>
            </a:solid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endParaRPr>
          </a:p>
        </p:txBody>
      </p:sp>
      <p:sp>
        <p:nvSpPr>
          <p:cNvPr id="17" name="Google Shape;788;p40">
            <a:extLst>
              <a:ext uri="{FF2B5EF4-FFF2-40B4-BE49-F238E27FC236}">
                <a16:creationId xmlns:a16="http://schemas.microsoft.com/office/drawing/2014/main" id="{8CAAF867-2E86-D01F-1235-BCD20B52D37A}"/>
              </a:ext>
            </a:extLst>
          </p:cNvPr>
          <p:cNvSpPr/>
          <p:nvPr/>
        </p:nvSpPr>
        <p:spPr>
          <a:xfrm flipH="1" flipV="1">
            <a:off x="7152338" y="3027883"/>
            <a:ext cx="3499606" cy="1507991"/>
          </a:xfrm>
          <a:prstGeom prst="rect">
            <a:avLst/>
          </a:prstGeom>
          <a:noFill/>
          <a:ln>
            <a:solidFill>
              <a:schemeClr val="bg1"/>
            </a:solid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1" i="0" u="none" strike="noStrike" kern="0" cap="none" spc="0" normalizeH="0" baseline="0" noProof="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endParaRPr>
          </a:p>
        </p:txBody>
      </p:sp>
      <p:sp>
        <p:nvSpPr>
          <p:cNvPr id="18" name="Google Shape;791;p40">
            <a:extLst>
              <a:ext uri="{FF2B5EF4-FFF2-40B4-BE49-F238E27FC236}">
                <a16:creationId xmlns:a16="http://schemas.microsoft.com/office/drawing/2014/main" id="{31228D5D-845D-9739-6EDE-7699A1603AD9}"/>
              </a:ext>
            </a:extLst>
          </p:cNvPr>
          <p:cNvSpPr/>
          <p:nvPr/>
        </p:nvSpPr>
        <p:spPr>
          <a:xfrm flipH="1">
            <a:off x="7149094" y="1228162"/>
            <a:ext cx="3499606" cy="1507991"/>
          </a:xfrm>
          <a:prstGeom prst="rect">
            <a:avLst/>
          </a:prstGeom>
          <a:noFill/>
          <a:ln>
            <a:solidFill>
              <a:schemeClr val="bg1"/>
            </a:solid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endParaRPr>
          </a:p>
        </p:txBody>
      </p:sp>
      <p:sp>
        <p:nvSpPr>
          <p:cNvPr id="19" name="Google Shape;794;p40">
            <a:extLst>
              <a:ext uri="{FF2B5EF4-FFF2-40B4-BE49-F238E27FC236}">
                <a16:creationId xmlns:a16="http://schemas.microsoft.com/office/drawing/2014/main" id="{AF9A4CBA-AC41-4A57-551C-798CE10F628E}"/>
              </a:ext>
            </a:extLst>
          </p:cNvPr>
          <p:cNvSpPr/>
          <p:nvPr/>
        </p:nvSpPr>
        <p:spPr>
          <a:xfrm>
            <a:off x="1573699" y="1205860"/>
            <a:ext cx="3499607" cy="1507991"/>
          </a:xfrm>
          <a:prstGeom prst="rect">
            <a:avLst/>
          </a:prstGeom>
          <a:noFill/>
          <a:ln>
            <a:solidFill>
              <a:schemeClr val="bg1"/>
            </a:solid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dirty="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endParaRPr>
          </a:p>
        </p:txBody>
      </p:sp>
      <p:sp>
        <p:nvSpPr>
          <p:cNvPr id="21" name="Google Shape;800;p40">
            <a:extLst>
              <a:ext uri="{FF2B5EF4-FFF2-40B4-BE49-F238E27FC236}">
                <a16:creationId xmlns:a16="http://schemas.microsoft.com/office/drawing/2014/main" id="{59D7E3F1-BCFD-F0C3-C61F-F873EB04CA5A}"/>
              </a:ext>
            </a:extLst>
          </p:cNvPr>
          <p:cNvSpPr txBox="1">
            <a:spLocks/>
          </p:cNvSpPr>
          <p:nvPr/>
        </p:nvSpPr>
        <p:spPr>
          <a:xfrm>
            <a:off x="1857302" y="1315532"/>
            <a:ext cx="3045522" cy="527356"/>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pitchFamily="2" charset="0"/>
                <a:cs typeface="Poppins" panose="00000500000000000000" pitchFamily="2" charset="0"/>
                <a:sym typeface="Arial"/>
              </a:rPr>
              <a:t>INFLUENCER MARKETING </a:t>
            </a:r>
            <a:endPar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23" name="Google Shape;803;p40">
            <a:extLst>
              <a:ext uri="{FF2B5EF4-FFF2-40B4-BE49-F238E27FC236}">
                <a16:creationId xmlns:a16="http://schemas.microsoft.com/office/drawing/2014/main" id="{76A6FDFE-CC85-07DB-4C6D-F20EA5267766}"/>
              </a:ext>
            </a:extLst>
          </p:cNvPr>
          <p:cNvSpPr txBox="1">
            <a:spLocks/>
          </p:cNvSpPr>
          <p:nvPr/>
        </p:nvSpPr>
        <p:spPr>
          <a:xfrm>
            <a:off x="1856205" y="3254741"/>
            <a:ext cx="3259631" cy="272734"/>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pitchFamily="2" charset="0"/>
                <a:cs typeface="Poppins" panose="00000500000000000000" pitchFamily="2" charset="0"/>
                <a:sym typeface="Arial"/>
              </a:rPr>
              <a:t>COMMUNITY MANAGEMENT</a:t>
            </a:r>
          </a:p>
        </p:txBody>
      </p:sp>
      <p:sp>
        <p:nvSpPr>
          <p:cNvPr id="25" name="Google Shape;806;p40">
            <a:extLst>
              <a:ext uri="{FF2B5EF4-FFF2-40B4-BE49-F238E27FC236}">
                <a16:creationId xmlns:a16="http://schemas.microsoft.com/office/drawing/2014/main" id="{1FCD8B42-0665-F67B-130B-7881E4D33DC8}"/>
              </a:ext>
            </a:extLst>
          </p:cNvPr>
          <p:cNvSpPr txBox="1">
            <a:spLocks/>
          </p:cNvSpPr>
          <p:nvPr/>
        </p:nvSpPr>
        <p:spPr>
          <a:xfrm>
            <a:off x="7417980" y="5186525"/>
            <a:ext cx="3023192" cy="45719"/>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pitchFamily="2" charset="0"/>
                <a:cs typeface="Poppins" panose="00000500000000000000" pitchFamily="2" charset="0"/>
                <a:sym typeface="Arial"/>
              </a:rPr>
              <a:t>SOCIAL LISTENING, DOTKOM</a:t>
            </a:r>
            <a:endPar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27" name="Rectangle 26">
            <a:extLst>
              <a:ext uri="{FF2B5EF4-FFF2-40B4-BE49-F238E27FC236}">
                <a16:creationId xmlns:a16="http://schemas.microsoft.com/office/drawing/2014/main" id="{AA381632-BDCD-A647-BEEA-84864EF20829}"/>
              </a:ext>
            </a:extLst>
          </p:cNvPr>
          <p:cNvSpPr/>
          <p:nvPr/>
        </p:nvSpPr>
        <p:spPr>
          <a:xfrm>
            <a:off x="3038117" y="367383"/>
            <a:ext cx="6115778" cy="523220"/>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F57D14"/>
                </a:solidFill>
                <a:effectLst/>
                <a:uLnTx/>
                <a:uFillTx/>
                <a:latin typeface="Poppins" panose="00000500000000000000" pitchFamily="2" charset="0"/>
                <a:ea typeface="Roboto Bk" pitchFamily="2" charset="0"/>
                <a:cs typeface="Poppins" panose="00000500000000000000" pitchFamily="2" charset="0"/>
                <a:sym typeface="Arial"/>
              </a:rPr>
              <a:t>X BUSINESS SOLUTIONS SERVICES</a:t>
            </a:r>
          </a:p>
        </p:txBody>
      </p:sp>
      <p:sp>
        <p:nvSpPr>
          <p:cNvPr id="28" name="Google Shape;810;p40">
            <a:extLst>
              <a:ext uri="{FF2B5EF4-FFF2-40B4-BE49-F238E27FC236}">
                <a16:creationId xmlns:a16="http://schemas.microsoft.com/office/drawing/2014/main" id="{B6ED662F-C0C5-0A32-27A9-DE6E20F0EF31}"/>
              </a:ext>
            </a:extLst>
          </p:cNvPr>
          <p:cNvSpPr txBox="1">
            <a:spLocks/>
          </p:cNvSpPr>
          <p:nvPr/>
        </p:nvSpPr>
        <p:spPr>
          <a:xfrm>
            <a:off x="7428613" y="3447161"/>
            <a:ext cx="2440379" cy="783628"/>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Paytone One"/>
              <a:buNone/>
              <a:defRPr sz="2800" b="0" i="0" u="none" strike="noStrike" cap="none">
                <a:solidFill>
                  <a:schemeClr val="accent1"/>
                </a:solidFill>
                <a:latin typeface="Paytone One"/>
                <a:ea typeface="Paytone One"/>
                <a:cs typeface="Paytone One"/>
                <a:sym typeface="Paytone One"/>
              </a:defRPr>
            </a:lvl1pPr>
            <a:lvl2pPr marR="0" lvl="1" algn="l" rtl="0">
              <a:lnSpc>
                <a:spcPct val="100000"/>
              </a:lnSpc>
              <a:spcBef>
                <a:spcPts val="0"/>
              </a:spcBef>
              <a:spcAft>
                <a:spcPts val="0"/>
              </a:spcAft>
              <a:buClr>
                <a:schemeClr val="accent1"/>
              </a:buClr>
              <a:buSzPts val="2800"/>
              <a:buFont typeface="Paytone One"/>
              <a:buNone/>
              <a:defRPr sz="2800" b="0" i="0" u="none" strike="noStrike" cap="none">
                <a:solidFill>
                  <a:schemeClr val="accent1"/>
                </a:solidFill>
                <a:latin typeface="Paytone One"/>
                <a:ea typeface="Paytone One"/>
                <a:cs typeface="Paytone One"/>
                <a:sym typeface="Paytone One"/>
              </a:defRPr>
            </a:lvl2pPr>
            <a:lvl3pPr marR="0" lvl="2" algn="l" rtl="0">
              <a:lnSpc>
                <a:spcPct val="100000"/>
              </a:lnSpc>
              <a:spcBef>
                <a:spcPts val="0"/>
              </a:spcBef>
              <a:spcAft>
                <a:spcPts val="0"/>
              </a:spcAft>
              <a:buClr>
                <a:schemeClr val="accent1"/>
              </a:buClr>
              <a:buSzPts val="2800"/>
              <a:buFont typeface="Paytone One"/>
              <a:buNone/>
              <a:defRPr sz="2800" b="0" i="0" u="none" strike="noStrike" cap="none">
                <a:solidFill>
                  <a:schemeClr val="accent1"/>
                </a:solidFill>
                <a:latin typeface="Paytone One"/>
                <a:ea typeface="Paytone One"/>
                <a:cs typeface="Paytone One"/>
                <a:sym typeface="Paytone One"/>
              </a:defRPr>
            </a:lvl3pPr>
            <a:lvl4pPr marR="0" lvl="3" algn="l" rtl="0">
              <a:lnSpc>
                <a:spcPct val="100000"/>
              </a:lnSpc>
              <a:spcBef>
                <a:spcPts val="0"/>
              </a:spcBef>
              <a:spcAft>
                <a:spcPts val="0"/>
              </a:spcAft>
              <a:buClr>
                <a:schemeClr val="accent1"/>
              </a:buClr>
              <a:buSzPts val="2800"/>
              <a:buFont typeface="Paytone One"/>
              <a:buNone/>
              <a:defRPr sz="2800" b="0" i="0" u="none" strike="noStrike" cap="none">
                <a:solidFill>
                  <a:schemeClr val="accent1"/>
                </a:solidFill>
                <a:latin typeface="Paytone One"/>
                <a:ea typeface="Paytone One"/>
                <a:cs typeface="Paytone One"/>
                <a:sym typeface="Paytone One"/>
              </a:defRPr>
            </a:lvl4pPr>
            <a:lvl5pPr marR="0" lvl="4" algn="l" rtl="0">
              <a:lnSpc>
                <a:spcPct val="100000"/>
              </a:lnSpc>
              <a:spcBef>
                <a:spcPts val="0"/>
              </a:spcBef>
              <a:spcAft>
                <a:spcPts val="0"/>
              </a:spcAft>
              <a:buClr>
                <a:schemeClr val="accent1"/>
              </a:buClr>
              <a:buSzPts val="2800"/>
              <a:buFont typeface="Paytone One"/>
              <a:buNone/>
              <a:defRPr sz="2800" b="0" i="0" u="none" strike="noStrike" cap="none">
                <a:solidFill>
                  <a:schemeClr val="accent1"/>
                </a:solidFill>
                <a:latin typeface="Paytone One"/>
                <a:ea typeface="Paytone One"/>
                <a:cs typeface="Paytone One"/>
                <a:sym typeface="Paytone One"/>
              </a:defRPr>
            </a:lvl5pPr>
            <a:lvl6pPr marR="0" lvl="5" algn="l" rtl="0">
              <a:lnSpc>
                <a:spcPct val="100000"/>
              </a:lnSpc>
              <a:spcBef>
                <a:spcPts val="0"/>
              </a:spcBef>
              <a:spcAft>
                <a:spcPts val="0"/>
              </a:spcAft>
              <a:buClr>
                <a:schemeClr val="accent1"/>
              </a:buClr>
              <a:buSzPts val="2800"/>
              <a:buFont typeface="Paytone One"/>
              <a:buNone/>
              <a:defRPr sz="2800" b="0" i="0" u="none" strike="noStrike" cap="none">
                <a:solidFill>
                  <a:schemeClr val="accent1"/>
                </a:solidFill>
                <a:latin typeface="Paytone One"/>
                <a:ea typeface="Paytone One"/>
                <a:cs typeface="Paytone One"/>
                <a:sym typeface="Paytone One"/>
              </a:defRPr>
            </a:lvl6pPr>
            <a:lvl7pPr marR="0" lvl="6" algn="l" rtl="0">
              <a:lnSpc>
                <a:spcPct val="100000"/>
              </a:lnSpc>
              <a:spcBef>
                <a:spcPts val="0"/>
              </a:spcBef>
              <a:spcAft>
                <a:spcPts val="0"/>
              </a:spcAft>
              <a:buClr>
                <a:schemeClr val="accent1"/>
              </a:buClr>
              <a:buSzPts val="2800"/>
              <a:buFont typeface="Paytone One"/>
              <a:buNone/>
              <a:defRPr sz="2800" b="0" i="0" u="none" strike="noStrike" cap="none">
                <a:solidFill>
                  <a:schemeClr val="accent1"/>
                </a:solidFill>
                <a:latin typeface="Paytone One"/>
                <a:ea typeface="Paytone One"/>
                <a:cs typeface="Paytone One"/>
                <a:sym typeface="Paytone One"/>
              </a:defRPr>
            </a:lvl7pPr>
            <a:lvl8pPr marR="0" lvl="7" algn="l" rtl="0">
              <a:lnSpc>
                <a:spcPct val="100000"/>
              </a:lnSpc>
              <a:spcBef>
                <a:spcPts val="0"/>
              </a:spcBef>
              <a:spcAft>
                <a:spcPts val="0"/>
              </a:spcAft>
              <a:buClr>
                <a:schemeClr val="accent1"/>
              </a:buClr>
              <a:buSzPts val="2800"/>
              <a:buFont typeface="Paytone One"/>
              <a:buNone/>
              <a:defRPr sz="2800" b="0" i="0" u="none" strike="noStrike" cap="none">
                <a:solidFill>
                  <a:schemeClr val="accent1"/>
                </a:solidFill>
                <a:latin typeface="Paytone One"/>
                <a:ea typeface="Paytone One"/>
                <a:cs typeface="Paytone One"/>
                <a:sym typeface="Paytone One"/>
              </a:defRPr>
            </a:lvl8pPr>
            <a:lvl9pPr marR="0" lvl="8" algn="l" rtl="0">
              <a:lnSpc>
                <a:spcPct val="100000"/>
              </a:lnSpc>
              <a:spcBef>
                <a:spcPts val="0"/>
              </a:spcBef>
              <a:spcAft>
                <a:spcPts val="0"/>
              </a:spcAft>
              <a:buClr>
                <a:schemeClr val="accent1"/>
              </a:buClr>
              <a:buSzPts val="2800"/>
              <a:buFont typeface="Paytone One"/>
              <a:buNone/>
              <a:defRPr sz="2800" b="0" i="0" u="none" strike="noStrike" cap="none">
                <a:solidFill>
                  <a:schemeClr val="accent1"/>
                </a:solidFill>
                <a:latin typeface="Paytone One"/>
                <a:ea typeface="Paytone One"/>
                <a:cs typeface="Paytone One"/>
                <a:sym typeface="Paytone One"/>
              </a:defRPr>
            </a:lvl9pPr>
          </a:lstStyle>
          <a:p>
            <a:pPr marL="0" marR="0" lvl="0" indent="0" defTabSz="914400" rtl="0" eaLnBrk="1" fontAlgn="auto" latinLnBrk="0" hangingPunct="1">
              <a:lnSpc>
                <a:spcPct val="100000"/>
              </a:lnSpc>
              <a:spcBef>
                <a:spcPts val="0"/>
              </a:spcBef>
              <a:spcAft>
                <a:spcPts val="0"/>
              </a:spcAft>
              <a:buClr>
                <a:srgbClr val="FFAB40"/>
              </a:buClr>
              <a:buSzPts val="2800"/>
              <a:buFont typeface="Paytone One"/>
              <a:buNone/>
              <a:tabLst/>
              <a:defRPr/>
            </a:pPr>
            <a:endParaRPr kumimoji="0" lang="en-US" sz="1100" b="1" i="0" u="none" strike="noStrike" kern="0" cap="none" spc="0" normalizeH="0" baseline="0" noProof="0" dirty="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Paytone One"/>
            </a:endParaRPr>
          </a:p>
        </p:txBody>
      </p:sp>
      <p:sp>
        <p:nvSpPr>
          <p:cNvPr id="29" name="Freeform 12">
            <a:extLst>
              <a:ext uri="{FF2B5EF4-FFF2-40B4-BE49-F238E27FC236}">
                <a16:creationId xmlns:a16="http://schemas.microsoft.com/office/drawing/2014/main" id="{9577D5BB-273A-5453-BD34-559523D66248}"/>
              </a:ext>
            </a:extLst>
          </p:cNvPr>
          <p:cNvSpPr>
            <a:spLocks noChangeArrowheads="1"/>
          </p:cNvSpPr>
          <p:nvPr/>
        </p:nvSpPr>
        <p:spPr bwMode="auto">
          <a:xfrm>
            <a:off x="5915299" y="3386587"/>
            <a:ext cx="361403" cy="365841"/>
          </a:xfrm>
          <a:custGeom>
            <a:avLst/>
            <a:gdLst>
              <a:gd name="T0" fmla="*/ 275716 w 462"/>
              <a:gd name="T1" fmla="*/ 10812 h 461"/>
              <a:gd name="T2" fmla="*/ 275716 w 462"/>
              <a:gd name="T3" fmla="*/ 10812 h 461"/>
              <a:gd name="T4" fmla="*/ 0 w 462"/>
              <a:gd name="T5" fmla="*/ 287127 h 461"/>
              <a:gd name="T6" fmla="*/ 275716 w 462"/>
              <a:gd name="T7" fmla="*/ 552629 h 461"/>
              <a:gd name="T8" fmla="*/ 552631 w 462"/>
              <a:gd name="T9" fmla="*/ 276314 h 461"/>
              <a:gd name="T10" fmla="*/ 275716 w 462"/>
              <a:gd name="T11" fmla="*/ 10812 h 461"/>
              <a:gd name="T12" fmla="*/ 297294 w 462"/>
              <a:gd name="T13" fmla="*/ 94908 h 461"/>
              <a:gd name="T14" fmla="*/ 297294 w 462"/>
              <a:gd name="T15" fmla="*/ 94908 h 461"/>
              <a:gd name="T16" fmla="*/ 339251 w 462"/>
              <a:gd name="T17" fmla="*/ 127345 h 461"/>
              <a:gd name="T18" fmla="*/ 286505 w 462"/>
              <a:gd name="T19" fmla="*/ 180205 h 461"/>
              <a:gd name="T20" fmla="*/ 255337 w 462"/>
              <a:gd name="T21" fmla="*/ 138157 h 461"/>
              <a:gd name="T22" fmla="*/ 297294 w 462"/>
              <a:gd name="T23" fmla="*/ 94908 h 461"/>
              <a:gd name="T24" fmla="*/ 233759 w 462"/>
              <a:gd name="T25" fmla="*/ 446908 h 461"/>
              <a:gd name="T26" fmla="*/ 233759 w 462"/>
              <a:gd name="T27" fmla="*/ 446908 h 461"/>
              <a:gd name="T28" fmla="*/ 212182 w 462"/>
              <a:gd name="T29" fmla="*/ 392847 h 461"/>
              <a:gd name="T30" fmla="*/ 233759 w 462"/>
              <a:gd name="T31" fmla="*/ 297939 h 461"/>
              <a:gd name="T32" fmla="*/ 233759 w 462"/>
              <a:gd name="T33" fmla="*/ 276314 h 461"/>
              <a:gd name="T34" fmla="*/ 191803 w 462"/>
              <a:gd name="T35" fmla="*/ 297939 h 461"/>
              <a:gd name="T36" fmla="*/ 181014 w 462"/>
              <a:gd name="T37" fmla="*/ 287127 h 461"/>
              <a:gd name="T38" fmla="*/ 297294 w 462"/>
              <a:gd name="T39" fmla="*/ 222253 h 461"/>
              <a:gd name="T40" fmla="*/ 318872 w 462"/>
              <a:gd name="T41" fmla="*/ 276314 h 461"/>
              <a:gd name="T42" fmla="*/ 286505 w 462"/>
              <a:gd name="T43" fmla="*/ 372424 h 461"/>
              <a:gd name="T44" fmla="*/ 286505 w 462"/>
              <a:gd name="T45" fmla="*/ 392847 h 461"/>
              <a:gd name="T46" fmla="*/ 329661 w 462"/>
              <a:gd name="T47" fmla="*/ 372424 h 461"/>
              <a:gd name="T48" fmla="*/ 339251 w 462"/>
              <a:gd name="T49" fmla="*/ 392847 h 461"/>
              <a:gd name="T50" fmla="*/ 233759 w 462"/>
              <a:gd name="T51" fmla="*/ 446908 h 4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62" h="461">
                <a:moveTo>
                  <a:pt x="230" y="9"/>
                </a:moveTo>
                <a:lnTo>
                  <a:pt x="230" y="9"/>
                </a:lnTo>
                <a:cubicBezTo>
                  <a:pt x="98" y="9"/>
                  <a:pt x="0" y="106"/>
                  <a:pt x="0" y="239"/>
                </a:cubicBezTo>
                <a:cubicBezTo>
                  <a:pt x="0" y="363"/>
                  <a:pt x="107" y="460"/>
                  <a:pt x="230" y="460"/>
                </a:cubicBezTo>
                <a:cubicBezTo>
                  <a:pt x="363" y="460"/>
                  <a:pt x="461" y="354"/>
                  <a:pt x="461" y="230"/>
                </a:cubicBezTo>
                <a:cubicBezTo>
                  <a:pt x="461" y="106"/>
                  <a:pt x="355" y="0"/>
                  <a:pt x="230" y="9"/>
                </a:cubicBezTo>
                <a:close/>
                <a:moveTo>
                  <a:pt x="248" y="79"/>
                </a:moveTo>
                <a:lnTo>
                  <a:pt x="248" y="79"/>
                </a:lnTo>
                <a:cubicBezTo>
                  <a:pt x="275" y="79"/>
                  <a:pt x="283" y="97"/>
                  <a:pt x="283" y="106"/>
                </a:cubicBezTo>
                <a:cubicBezTo>
                  <a:pt x="283" y="132"/>
                  <a:pt x="266" y="150"/>
                  <a:pt x="239" y="150"/>
                </a:cubicBezTo>
                <a:cubicBezTo>
                  <a:pt x="222" y="150"/>
                  <a:pt x="213" y="132"/>
                  <a:pt x="213" y="115"/>
                </a:cubicBezTo>
                <a:cubicBezTo>
                  <a:pt x="213" y="106"/>
                  <a:pt x="222" y="79"/>
                  <a:pt x="248" y="79"/>
                </a:cubicBezTo>
                <a:close/>
                <a:moveTo>
                  <a:pt x="195" y="372"/>
                </a:moveTo>
                <a:lnTo>
                  <a:pt x="195" y="372"/>
                </a:lnTo>
                <a:cubicBezTo>
                  <a:pt x="177" y="372"/>
                  <a:pt x="169" y="363"/>
                  <a:pt x="177" y="327"/>
                </a:cubicBezTo>
                <a:cubicBezTo>
                  <a:pt x="195" y="248"/>
                  <a:pt x="195" y="248"/>
                  <a:pt x="195" y="248"/>
                </a:cubicBezTo>
                <a:cubicBezTo>
                  <a:pt x="195" y="239"/>
                  <a:pt x="195" y="230"/>
                  <a:pt x="195" y="230"/>
                </a:cubicBezTo>
                <a:cubicBezTo>
                  <a:pt x="186" y="230"/>
                  <a:pt x="169" y="239"/>
                  <a:pt x="160" y="248"/>
                </a:cubicBezTo>
                <a:cubicBezTo>
                  <a:pt x="151" y="239"/>
                  <a:pt x="151" y="239"/>
                  <a:pt x="151" y="239"/>
                </a:cubicBezTo>
                <a:cubicBezTo>
                  <a:pt x="186" y="204"/>
                  <a:pt x="230" y="185"/>
                  <a:pt x="248" y="185"/>
                </a:cubicBezTo>
                <a:cubicBezTo>
                  <a:pt x="266" y="185"/>
                  <a:pt x="266" y="204"/>
                  <a:pt x="266" y="230"/>
                </a:cubicBezTo>
                <a:cubicBezTo>
                  <a:pt x="239" y="310"/>
                  <a:pt x="239" y="310"/>
                  <a:pt x="239" y="310"/>
                </a:cubicBezTo>
                <a:cubicBezTo>
                  <a:pt x="239" y="327"/>
                  <a:pt x="239" y="327"/>
                  <a:pt x="239" y="327"/>
                </a:cubicBezTo>
                <a:cubicBezTo>
                  <a:pt x="248" y="327"/>
                  <a:pt x="266" y="327"/>
                  <a:pt x="275" y="310"/>
                </a:cubicBezTo>
                <a:cubicBezTo>
                  <a:pt x="283" y="327"/>
                  <a:pt x="283" y="327"/>
                  <a:pt x="283" y="327"/>
                </a:cubicBezTo>
                <a:cubicBezTo>
                  <a:pt x="248" y="363"/>
                  <a:pt x="213" y="372"/>
                  <a:pt x="195" y="372"/>
                </a:cubicBezTo>
                <a:close/>
              </a:path>
            </a:pathLst>
          </a:custGeom>
          <a:solidFill>
            <a:schemeClr val="bg1"/>
          </a:solidFill>
          <a:ln>
            <a:noFill/>
          </a:ln>
          <a:effectLst/>
        </p:spPr>
        <p:txBody>
          <a:bodyPr wrap="none" anchor="ct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dirty="0">
              <a:ln>
                <a:noFill/>
              </a:ln>
              <a:solidFill>
                <a:prstClr val="white"/>
              </a:solidFill>
              <a:effectLst/>
              <a:uLnTx/>
              <a:uFillTx/>
              <a:latin typeface="Poppins" panose="00000500000000000000" pitchFamily="2" charset="0"/>
              <a:cs typeface="Poppins" panose="00000500000000000000" pitchFamily="2" charset="0"/>
              <a:sym typeface="Arial"/>
            </a:endParaRPr>
          </a:p>
        </p:txBody>
      </p:sp>
      <p:sp>
        <p:nvSpPr>
          <p:cNvPr id="30" name="Google Shape;806;p40">
            <a:extLst>
              <a:ext uri="{FF2B5EF4-FFF2-40B4-BE49-F238E27FC236}">
                <a16:creationId xmlns:a16="http://schemas.microsoft.com/office/drawing/2014/main" id="{AF47E456-40A1-A9A0-40B9-03DEC0A09C6B}"/>
              </a:ext>
            </a:extLst>
          </p:cNvPr>
          <p:cNvSpPr txBox="1">
            <a:spLocks/>
          </p:cNvSpPr>
          <p:nvPr/>
        </p:nvSpPr>
        <p:spPr>
          <a:xfrm>
            <a:off x="7428613" y="1449887"/>
            <a:ext cx="3189688" cy="288862"/>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pitchFamily="2" charset="0"/>
                <a:cs typeface="Poppins" panose="00000500000000000000" pitchFamily="2" charset="0"/>
                <a:sym typeface="Arial"/>
              </a:rPr>
              <a:t>QUERY MANAGEMENT</a:t>
            </a:r>
            <a:endPar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31" name="Google Shape;800;p40">
            <a:extLst>
              <a:ext uri="{FF2B5EF4-FFF2-40B4-BE49-F238E27FC236}">
                <a16:creationId xmlns:a16="http://schemas.microsoft.com/office/drawing/2014/main" id="{6D096FD4-C898-C31E-FA36-C755F9253337}"/>
              </a:ext>
            </a:extLst>
          </p:cNvPr>
          <p:cNvSpPr txBox="1">
            <a:spLocks/>
          </p:cNvSpPr>
          <p:nvPr/>
        </p:nvSpPr>
        <p:spPr>
          <a:xfrm>
            <a:off x="1853218" y="1839056"/>
            <a:ext cx="2889035" cy="515840"/>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rPr>
              <a:t>Promoting brands collaborating with influencers of different genre in ways that seems authentic to the audience ensuring organic reach &amp; action</a:t>
            </a:r>
            <a:endPar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32" name="Google Shape;800;p40">
            <a:extLst>
              <a:ext uri="{FF2B5EF4-FFF2-40B4-BE49-F238E27FC236}">
                <a16:creationId xmlns:a16="http://schemas.microsoft.com/office/drawing/2014/main" id="{259FCDA8-8830-6FBE-994D-735DC95E024D}"/>
              </a:ext>
            </a:extLst>
          </p:cNvPr>
          <p:cNvSpPr txBox="1">
            <a:spLocks/>
          </p:cNvSpPr>
          <p:nvPr/>
        </p:nvSpPr>
        <p:spPr>
          <a:xfrm>
            <a:off x="1860457" y="3623172"/>
            <a:ext cx="3053000" cy="600945"/>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rPr>
              <a:t>Ensuring brand presence in social media groups &amp; to generate organic word of mouth giving brands edge in promoting positivity &amp; defending negative thoughts</a:t>
            </a:r>
            <a:endPar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33" name="Google Shape;800;p40">
            <a:extLst>
              <a:ext uri="{FF2B5EF4-FFF2-40B4-BE49-F238E27FC236}">
                <a16:creationId xmlns:a16="http://schemas.microsoft.com/office/drawing/2014/main" id="{E04819F2-71E9-FF8F-7C92-651B7738ABE5}"/>
              </a:ext>
            </a:extLst>
          </p:cNvPr>
          <p:cNvSpPr txBox="1">
            <a:spLocks/>
          </p:cNvSpPr>
          <p:nvPr/>
        </p:nvSpPr>
        <p:spPr>
          <a:xfrm>
            <a:off x="7417980" y="5533790"/>
            <a:ext cx="3012558" cy="294153"/>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rPr>
              <a:t>Crawling conversation in social media space related to the brand to analyze the position of brand vs competitors</a:t>
            </a:r>
            <a:endPar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34" name="Google Shape;800;p40">
            <a:extLst>
              <a:ext uri="{FF2B5EF4-FFF2-40B4-BE49-F238E27FC236}">
                <a16:creationId xmlns:a16="http://schemas.microsoft.com/office/drawing/2014/main" id="{5F5817DD-F475-B044-5720-161E69735FC6}"/>
              </a:ext>
            </a:extLst>
          </p:cNvPr>
          <p:cNvSpPr txBox="1">
            <a:spLocks/>
          </p:cNvSpPr>
          <p:nvPr/>
        </p:nvSpPr>
        <p:spPr>
          <a:xfrm>
            <a:off x="7428613" y="1741914"/>
            <a:ext cx="2643856" cy="662822"/>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rPr>
              <a:t>Responding to the inbound queries regarding the brand in different brand assets like website, social media handles &amp; OTTs</a:t>
            </a:r>
            <a:endPar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8" name="Google Shape;791;p40">
            <a:extLst>
              <a:ext uri="{FF2B5EF4-FFF2-40B4-BE49-F238E27FC236}">
                <a16:creationId xmlns:a16="http://schemas.microsoft.com/office/drawing/2014/main" id="{D8C017BE-3190-A249-91DA-E9255D2A0DA1}"/>
              </a:ext>
            </a:extLst>
          </p:cNvPr>
          <p:cNvSpPr/>
          <p:nvPr/>
        </p:nvSpPr>
        <p:spPr>
          <a:xfrm flipH="1">
            <a:off x="1573699" y="4773479"/>
            <a:ext cx="3499606" cy="1462441"/>
          </a:xfrm>
          <a:prstGeom prst="rect">
            <a:avLst/>
          </a:prstGeom>
          <a:noFill/>
          <a:ln>
            <a:solidFill>
              <a:schemeClr val="bg1"/>
            </a:solid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dirty="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endParaRPr>
          </a:p>
        </p:txBody>
      </p:sp>
      <p:sp>
        <p:nvSpPr>
          <p:cNvPr id="9" name="Google Shape;806;p40">
            <a:extLst>
              <a:ext uri="{FF2B5EF4-FFF2-40B4-BE49-F238E27FC236}">
                <a16:creationId xmlns:a16="http://schemas.microsoft.com/office/drawing/2014/main" id="{28FC9DC7-5969-3082-01AE-DB23683DB9B2}"/>
              </a:ext>
            </a:extLst>
          </p:cNvPr>
          <p:cNvSpPr txBox="1">
            <a:spLocks/>
          </p:cNvSpPr>
          <p:nvPr/>
        </p:nvSpPr>
        <p:spPr>
          <a:xfrm>
            <a:off x="1858327" y="5052529"/>
            <a:ext cx="1695648" cy="241533"/>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pitchFamily="2" charset="0"/>
                <a:cs typeface="Poppins" panose="00000500000000000000" pitchFamily="2" charset="0"/>
                <a:sym typeface="Arial"/>
              </a:rPr>
              <a:t>CHUMBOK</a:t>
            </a:r>
            <a:endPar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11" name="Google Shape;800;p40">
            <a:extLst>
              <a:ext uri="{FF2B5EF4-FFF2-40B4-BE49-F238E27FC236}">
                <a16:creationId xmlns:a16="http://schemas.microsoft.com/office/drawing/2014/main" id="{4CCF5C3C-B54D-9328-54B6-05A311AE8CCD}"/>
              </a:ext>
            </a:extLst>
          </p:cNvPr>
          <p:cNvSpPr txBox="1">
            <a:spLocks/>
          </p:cNvSpPr>
          <p:nvPr/>
        </p:nvSpPr>
        <p:spPr>
          <a:xfrm>
            <a:off x="1860534" y="5554584"/>
            <a:ext cx="2586149" cy="231774"/>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rPr>
              <a:t>Platform to manage online environment through positive amplification &amp; sales generation</a:t>
            </a:r>
            <a:endPar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12" name="Google Shape;782;p40">
            <a:extLst>
              <a:ext uri="{FF2B5EF4-FFF2-40B4-BE49-F238E27FC236}">
                <a16:creationId xmlns:a16="http://schemas.microsoft.com/office/drawing/2014/main" id="{BDCFF88A-5C60-14E1-CF57-88DD8EAD2D6E}"/>
              </a:ext>
            </a:extLst>
          </p:cNvPr>
          <p:cNvSpPr/>
          <p:nvPr/>
        </p:nvSpPr>
        <p:spPr>
          <a:xfrm flipV="1">
            <a:off x="7149094" y="4827603"/>
            <a:ext cx="3499606" cy="1462441"/>
          </a:xfrm>
          <a:prstGeom prst="rect">
            <a:avLst/>
          </a:prstGeom>
          <a:noFill/>
          <a:ln>
            <a:solidFill>
              <a:schemeClr val="bg1"/>
            </a:solid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endParaRPr>
          </a:p>
        </p:txBody>
      </p:sp>
      <p:sp>
        <p:nvSpPr>
          <p:cNvPr id="14" name="Google Shape;803;p40">
            <a:extLst>
              <a:ext uri="{FF2B5EF4-FFF2-40B4-BE49-F238E27FC236}">
                <a16:creationId xmlns:a16="http://schemas.microsoft.com/office/drawing/2014/main" id="{9A42AB3E-7B5E-9452-7C91-F0BA66F242EB}"/>
              </a:ext>
            </a:extLst>
          </p:cNvPr>
          <p:cNvSpPr txBox="1">
            <a:spLocks/>
          </p:cNvSpPr>
          <p:nvPr/>
        </p:nvSpPr>
        <p:spPr>
          <a:xfrm>
            <a:off x="7428613" y="3282703"/>
            <a:ext cx="1748351" cy="260576"/>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600" i="0" u="none" strike="noStrike" kern="0" cap="none" spc="0" normalizeH="0" baseline="0" noProof="0" dirty="0">
                <a:ln>
                  <a:noFill/>
                </a:ln>
                <a:solidFill>
                  <a:srgbClr val="F57D14"/>
                </a:solidFill>
                <a:effectLst/>
                <a:uLnTx/>
                <a:uFillTx/>
                <a:latin typeface="Poppins" panose="00000500000000000000" pitchFamily="2" charset="0"/>
                <a:ea typeface="Roboto" pitchFamily="2" charset="0"/>
                <a:cs typeface="Poppins" panose="00000500000000000000" pitchFamily="2" charset="0"/>
                <a:sym typeface="Arial"/>
              </a:rPr>
              <a:t>ZEROCIUM</a:t>
            </a:r>
          </a:p>
        </p:txBody>
      </p:sp>
      <p:sp>
        <p:nvSpPr>
          <p:cNvPr id="15" name="Google Shape;800;p40">
            <a:extLst>
              <a:ext uri="{FF2B5EF4-FFF2-40B4-BE49-F238E27FC236}">
                <a16:creationId xmlns:a16="http://schemas.microsoft.com/office/drawing/2014/main" id="{32EEC673-1EEA-2A68-E5A2-9048E4FFA6DC}"/>
              </a:ext>
            </a:extLst>
          </p:cNvPr>
          <p:cNvSpPr txBox="1">
            <a:spLocks/>
          </p:cNvSpPr>
          <p:nvPr/>
        </p:nvSpPr>
        <p:spPr>
          <a:xfrm>
            <a:off x="7428613" y="3581034"/>
            <a:ext cx="3001926" cy="582792"/>
          </a:xfrm>
          <a:prstGeom prst="rect">
            <a:avLst/>
          </a:prstGeom>
          <a:noFill/>
          <a:ln>
            <a:noFill/>
          </a:ln>
        </p:spPr>
        <p:txBody>
          <a:bodyPr spcFirstLastPara="1" wrap="square" lIns="162533" tIns="162533" rIns="162533" bIns="1625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pitchFamily="2" charset="0"/>
                <a:cs typeface="Poppins" panose="00000500000000000000" pitchFamily="2" charset="0"/>
                <a:sym typeface="Arial"/>
              </a:rPr>
              <a:t>Omnichannel engagement &amp; management platform to delight customers with ultimate service </a:t>
            </a:r>
            <a:endParaRPr kumimoji="0" lang="en-US" sz="1050" b="0" i="0" u="none" strike="noStrike" kern="0" cap="none" spc="0" normalizeH="0" baseline="0" noProof="0" dirty="0">
              <a:ln>
                <a:noFill/>
              </a:ln>
              <a:solidFill>
                <a:prstClr val="white"/>
              </a:solidFill>
              <a:effectLst/>
              <a:uLnTx/>
              <a:uFillTx/>
              <a:latin typeface="Poppins" panose="00000500000000000000" pitchFamily="2" charset="0"/>
              <a:ea typeface="Roboto Lt" pitchFamily="2" charset="0"/>
              <a:cs typeface="Poppins" panose="00000500000000000000" pitchFamily="2" charset="0"/>
              <a:sym typeface="Rajdhani"/>
            </a:endParaRPr>
          </a:p>
        </p:txBody>
      </p:sp>
      <p:sp>
        <p:nvSpPr>
          <p:cNvPr id="2" name="Rectangle 1">
            <a:extLst>
              <a:ext uri="{FF2B5EF4-FFF2-40B4-BE49-F238E27FC236}">
                <a16:creationId xmlns:a16="http://schemas.microsoft.com/office/drawing/2014/main" id="{D786BAC1-BCEA-C46F-977F-0B11262EA442}"/>
              </a:ext>
            </a:extLst>
          </p:cNvPr>
          <p:cNvSpPr/>
          <p:nvPr/>
        </p:nvSpPr>
        <p:spPr>
          <a:xfrm>
            <a:off x="1305047" y="1693992"/>
            <a:ext cx="537304" cy="579481"/>
          </a:xfrm>
          <a:prstGeom prst="rect">
            <a:avLst/>
          </a:prstGeom>
          <a:solidFill>
            <a:srgbClr val="18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1</a:t>
            </a:r>
          </a:p>
        </p:txBody>
      </p:sp>
      <p:sp>
        <p:nvSpPr>
          <p:cNvPr id="35" name="Rectangle 34">
            <a:extLst>
              <a:ext uri="{FF2B5EF4-FFF2-40B4-BE49-F238E27FC236}">
                <a16:creationId xmlns:a16="http://schemas.microsoft.com/office/drawing/2014/main" id="{0F4BD18D-9DFC-57DE-E33C-29232070E484}"/>
              </a:ext>
            </a:extLst>
          </p:cNvPr>
          <p:cNvSpPr/>
          <p:nvPr/>
        </p:nvSpPr>
        <p:spPr>
          <a:xfrm>
            <a:off x="1352704" y="3505160"/>
            <a:ext cx="537304" cy="579481"/>
          </a:xfrm>
          <a:prstGeom prst="rect">
            <a:avLst/>
          </a:prstGeom>
          <a:solidFill>
            <a:srgbClr val="18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2</a:t>
            </a:r>
          </a:p>
        </p:txBody>
      </p:sp>
      <p:sp>
        <p:nvSpPr>
          <p:cNvPr id="36" name="Rectangle 35">
            <a:extLst>
              <a:ext uri="{FF2B5EF4-FFF2-40B4-BE49-F238E27FC236}">
                <a16:creationId xmlns:a16="http://schemas.microsoft.com/office/drawing/2014/main" id="{91FF886C-1F62-2A71-09BB-D885A5F23F8D}"/>
              </a:ext>
            </a:extLst>
          </p:cNvPr>
          <p:cNvSpPr/>
          <p:nvPr/>
        </p:nvSpPr>
        <p:spPr>
          <a:xfrm>
            <a:off x="1352704" y="5209888"/>
            <a:ext cx="537304" cy="579481"/>
          </a:xfrm>
          <a:prstGeom prst="rect">
            <a:avLst/>
          </a:prstGeom>
          <a:solidFill>
            <a:srgbClr val="18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3</a:t>
            </a:r>
          </a:p>
        </p:txBody>
      </p:sp>
      <p:sp>
        <p:nvSpPr>
          <p:cNvPr id="37" name="Rectangle 36">
            <a:extLst>
              <a:ext uri="{FF2B5EF4-FFF2-40B4-BE49-F238E27FC236}">
                <a16:creationId xmlns:a16="http://schemas.microsoft.com/office/drawing/2014/main" id="{F3C62AC3-1A2D-41EE-7930-478A0760FACC}"/>
              </a:ext>
            </a:extLst>
          </p:cNvPr>
          <p:cNvSpPr/>
          <p:nvPr/>
        </p:nvSpPr>
        <p:spPr>
          <a:xfrm>
            <a:off x="6880442" y="1757633"/>
            <a:ext cx="537304" cy="579481"/>
          </a:xfrm>
          <a:prstGeom prst="rect">
            <a:avLst/>
          </a:prstGeom>
          <a:solidFill>
            <a:srgbClr val="18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4</a:t>
            </a:r>
          </a:p>
        </p:txBody>
      </p:sp>
      <p:sp>
        <p:nvSpPr>
          <p:cNvPr id="38" name="Rectangle 37">
            <a:extLst>
              <a:ext uri="{FF2B5EF4-FFF2-40B4-BE49-F238E27FC236}">
                <a16:creationId xmlns:a16="http://schemas.microsoft.com/office/drawing/2014/main" id="{73EEFC1F-98B0-DAE3-B3DF-70727B9189D4}"/>
              </a:ext>
            </a:extLst>
          </p:cNvPr>
          <p:cNvSpPr/>
          <p:nvPr/>
        </p:nvSpPr>
        <p:spPr>
          <a:xfrm>
            <a:off x="6880442" y="3505159"/>
            <a:ext cx="537304" cy="579481"/>
          </a:xfrm>
          <a:prstGeom prst="rect">
            <a:avLst/>
          </a:prstGeom>
          <a:solidFill>
            <a:srgbClr val="18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5</a:t>
            </a:r>
          </a:p>
        </p:txBody>
      </p:sp>
      <p:sp>
        <p:nvSpPr>
          <p:cNvPr id="39" name="Rectangle 38">
            <a:extLst>
              <a:ext uri="{FF2B5EF4-FFF2-40B4-BE49-F238E27FC236}">
                <a16:creationId xmlns:a16="http://schemas.microsoft.com/office/drawing/2014/main" id="{4B1783A4-813F-EB04-AC50-A83C1C451748}"/>
              </a:ext>
            </a:extLst>
          </p:cNvPr>
          <p:cNvSpPr/>
          <p:nvPr/>
        </p:nvSpPr>
        <p:spPr>
          <a:xfrm>
            <a:off x="6880442" y="5259095"/>
            <a:ext cx="537304" cy="579481"/>
          </a:xfrm>
          <a:prstGeom prst="rect">
            <a:avLst/>
          </a:prstGeom>
          <a:solidFill>
            <a:srgbClr val="18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6</a:t>
            </a:r>
          </a:p>
        </p:txBody>
      </p:sp>
    </p:spTree>
    <p:extLst>
      <p:ext uri="{BB962C8B-B14F-4D97-AF65-F5344CB8AC3E}">
        <p14:creationId xmlns:p14="http://schemas.microsoft.com/office/powerpoint/2010/main" val="2404417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525C43A-48C5-4D9A-8389-F7BC86414EFE}"/>
              </a:ext>
            </a:extLst>
          </p:cNvPr>
          <p:cNvSpPr/>
          <p:nvPr/>
        </p:nvSpPr>
        <p:spPr>
          <a:xfrm>
            <a:off x="4108495" y="4644394"/>
            <a:ext cx="4565212" cy="1906978"/>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Rajdhani" panose="02000000000000000000" pitchFamily="2" charset="0"/>
              <a:ea typeface="+mn-ea"/>
              <a:cs typeface="Rajdhani" panose="020000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People </a:t>
            </a:r>
            <a:r>
              <a:rPr lang="en-GB" sz="1100" dirty="0">
                <a:solidFill>
                  <a:srgbClr val="000000"/>
                </a:solidFill>
                <a:latin typeface="Poppins" panose="00000500000000000000" pitchFamily="2" charset="0"/>
                <a:cs typeface="Rajdhani" panose="02000000000000000000" pitchFamily="2" charset="0"/>
              </a:rPr>
              <a:t>could not go out on Eid </a:t>
            </a:r>
            <a:r>
              <a:rPr kumimoji="0" lang="en-GB"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due to COVID which made the young generation upset as they are very inclined to flaunt their look on EID. To let them have that opportunity, we decided to launch a campaign where they were able to flaunt their new</a:t>
            </a:r>
            <a:br>
              <a:rPr kumimoji="0" lang="en-GB"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br>
            <a:r>
              <a:rPr kumimoji="0" lang="en-GB"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dress through social media and win rewards for their Eid look</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1100" dirty="0">
              <a:solidFill>
                <a:srgbClr val="000000"/>
              </a:solidFill>
              <a:latin typeface="Poppins" panose="00000500000000000000" pitchFamily="2" charset="0"/>
              <a:cs typeface="Rajdhani" panose="020000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This campaign garnered a result of 23K+ UGCs, with over 60M+ views and 1.1M+ engagements.</a:t>
            </a:r>
            <a:endParaRPr kumimoji="0" lang="en-GB" sz="1400" b="0" i="0" u="none" strike="noStrike" kern="1200" cap="none" spc="0" normalizeH="0" baseline="0" noProof="0" dirty="0">
              <a:ln>
                <a:noFill/>
              </a:ln>
              <a:solidFill>
                <a:srgbClr val="000000"/>
              </a:solidFill>
              <a:effectLst/>
              <a:uLnTx/>
              <a:uFillTx/>
              <a:latin typeface="Rajdhani" panose="02000000000000000000" pitchFamily="2" charset="0"/>
              <a:ea typeface="+mn-ea"/>
              <a:cs typeface="Rajdhani" panose="02000000000000000000" pitchFamily="2" charset="0"/>
            </a:endParaRPr>
          </a:p>
        </p:txBody>
      </p:sp>
      <p:pic>
        <p:nvPicPr>
          <p:cNvPr id="18" name="Airtel Eid Challenge Afridi">
            <a:hlinkClick r:id="" action="ppaction://media"/>
            <a:extLst>
              <a:ext uri="{FF2B5EF4-FFF2-40B4-BE49-F238E27FC236}">
                <a16:creationId xmlns:a16="http://schemas.microsoft.com/office/drawing/2014/main" id="{2BED879F-D8A3-6A73-AD19-B8710724D4F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907514" y="1035428"/>
            <a:ext cx="2701583" cy="4802814"/>
          </a:xfrm>
          <a:prstGeom prst="rect">
            <a:avLst/>
          </a:prstGeom>
          <a:ln>
            <a:noFill/>
          </a:ln>
          <a:effectLst/>
          <a:scene3d>
            <a:camera prst="orthographicFront"/>
            <a:lightRig rig="balanced" dir="t"/>
          </a:scene3d>
          <a:sp3d prstMaterial="softEdge">
            <a:bevelT w="203200" h="101600" prst="cross"/>
            <a:contourClr>
              <a:srgbClr val="FFFFFF"/>
            </a:contourClr>
          </a:sp3d>
        </p:spPr>
      </p:pic>
      <p:sp>
        <p:nvSpPr>
          <p:cNvPr id="2" name="Rectangle 1">
            <a:extLst>
              <a:ext uri="{FF2B5EF4-FFF2-40B4-BE49-F238E27FC236}">
                <a16:creationId xmlns:a16="http://schemas.microsoft.com/office/drawing/2014/main" id="{E424F34A-FABE-911C-FE9D-3F910D92EE50}"/>
              </a:ext>
            </a:extLst>
          </p:cNvPr>
          <p:cNvSpPr/>
          <p:nvPr/>
        </p:nvSpPr>
        <p:spPr>
          <a:xfrm>
            <a:off x="1" y="-20363"/>
            <a:ext cx="3654080" cy="6888996"/>
          </a:xfrm>
          <a:prstGeom prst="rect">
            <a:avLst/>
          </a:prstGeom>
          <a:gradFill flip="none" rotWithShape="1">
            <a:gsLst>
              <a:gs pos="76000">
                <a:srgbClr val="EA1C24"/>
              </a:gs>
              <a:gs pos="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D0F1F745-0121-C758-2CE1-221C6872212D}"/>
              </a:ext>
            </a:extLst>
          </p:cNvPr>
          <p:cNvSpPr txBox="1">
            <a:spLocks/>
          </p:cNvSpPr>
          <p:nvPr/>
        </p:nvSpPr>
        <p:spPr>
          <a:xfrm>
            <a:off x="410941" y="1687221"/>
            <a:ext cx="3513226" cy="181475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800" b="1" dirty="0">
                <a:solidFill>
                  <a:schemeClr val="accent2">
                    <a:lumMod val="20000"/>
                    <a:lumOff val="80000"/>
                  </a:schemeClr>
                </a:solidFill>
                <a:latin typeface="Poppins" panose="00000500000000000000" pitchFamily="2" charset="0"/>
                <a:cs typeface="Poppins" panose="00000500000000000000" pitchFamily="2" charset="0"/>
              </a:rPr>
              <a:t>AIRTEL </a:t>
            </a:r>
          </a:p>
          <a:p>
            <a:pPr>
              <a:lnSpc>
                <a:spcPct val="100000"/>
              </a:lnSpc>
              <a:spcBef>
                <a:spcPts val="0"/>
              </a:spcBef>
              <a:defRPr/>
            </a:pPr>
            <a:r>
              <a:rPr lang="en-US" sz="2800" b="1" dirty="0">
                <a:solidFill>
                  <a:schemeClr val="bg1"/>
                </a:solidFill>
                <a:latin typeface="Poppins" panose="00000500000000000000" pitchFamily="2" charset="0"/>
                <a:cs typeface="Poppins" panose="00000500000000000000" pitchFamily="2" charset="0"/>
              </a:rPr>
              <a:t>EID CHALLENGE</a:t>
            </a:r>
          </a:p>
          <a:p>
            <a:pPr>
              <a:lnSpc>
                <a:spcPct val="100000"/>
              </a:lnSpc>
              <a:spcBef>
                <a:spcPts val="0"/>
              </a:spcBef>
              <a:defRPr/>
            </a:pPr>
            <a:br>
              <a:rPr lang="en-US" sz="2800" b="1" dirty="0">
                <a:solidFill>
                  <a:schemeClr val="accent2">
                    <a:lumMod val="20000"/>
                    <a:lumOff val="80000"/>
                  </a:schemeClr>
                </a:solidFill>
                <a:latin typeface="Poppins" panose="00000500000000000000" pitchFamily="2" charset="0"/>
                <a:cs typeface="Poppins" panose="00000500000000000000" pitchFamily="2" charset="0"/>
              </a:rPr>
            </a:br>
            <a:endParaRPr lang="en-US" sz="2800" b="1" spc="-150" dirty="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A8C274CF-06BB-F49A-8A05-DF46D617EBAB}"/>
              </a:ext>
            </a:extLst>
          </p:cNvPr>
          <p:cNvSpPr txBox="1"/>
          <p:nvPr/>
        </p:nvSpPr>
        <p:spPr>
          <a:xfrm>
            <a:off x="416619" y="3819480"/>
            <a:ext cx="2894829" cy="954107"/>
          </a:xfrm>
          <a:prstGeom prst="rect">
            <a:avLst/>
          </a:prstGeom>
          <a:noFill/>
        </p:spPr>
        <p:txBody>
          <a:bodyPr wrap="square">
            <a:spAutoFit/>
          </a:bodyPr>
          <a:lstStyle/>
          <a:p>
            <a:r>
              <a:rPr lang="en-US" sz="2800" b="1" dirty="0">
                <a:solidFill>
                  <a:schemeClr val="bg1"/>
                </a:solidFill>
                <a:latin typeface="Poppins" panose="00000500000000000000" pitchFamily="2" charset="0"/>
                <a:cs typeface="Poppins" panose="00000500000000000000" pitchFamily="2" charset="0"/>
              </a:rPr>
              <a:t>INFLUENCER ACTIVATION</a:t>
            </a:r>
            <a:endParaRPr lang="en-US" sz="2800" dirty="0"/>
          </a:p>
        </p:txBody>
      </p:sp>
      <p:sp>
        <p:nvSpPr>
          <p:cNvPr id="9" name="TextBox 8">
            <a:extLst>
              <a:ext uri="{FF2B5EF4-FFF2-40B4-BE49-F238E27FC236}">
                <a16:creationId xmlns:a16="http://schemas.microsoft.com/office/drawing/2014/main" id="{391C4940-CAE4-9F60-7C63-2C8A25940A4F}"/>
              </a:ext>
            </a:extLst>
          </p:cNvPr>
          <p:cNvSpPr txBox="1"/>
          <p:nvPr/>
        </p:nvSpPr>
        <p:spPr>
          <a:xfrm>
            <a:off x="4107320" y="989964"/>
            <a:ext cx="4405201" cy="6001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Rajdhani" panose="02000000000000000000" pitchFamily="2" charset="0"/>
              </a:rPr>
              <a:t>Airtel wanted to create affinity with gen-z </a:t>
            </a:r>
            <a:r>
              <a:rPr lang="en-GB" sz="1100" dirty="0">
                <a:solidFill>
                  <a:prstClr val="black">
                    <a:lumMod val="75000"/>
                    <a:lumOff val="25000"/>
                  </a:prstClr>
                </a:solidFill>
                <a:latin typeface="Poppins" panose="00000500000000000000" pitchFamily="2" charset="0"/>
                <a:cs typeface="Rajdhani" panose="02000000000000000000" pitchFamily="2" charset="0"/>
              </a:rPr>
              <a:t>on</a:t>
            </a:r>
            <a:r>
              <a:rPr kumimoji="0" lang="en-GB" sz="11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Rajdhani" panose="02000000000000000000" pitchFamily="2" charset="0"/>
              </a:rPr>
              <a:t> </a:t>
            </a:r>
            <a:r>
              <a:rPr kumimoji="0" lang="en-GB" sz="1100" b="0" i="0" u="none" strike="noStrike" kern="1200" cap="none" spc="0" normalizeH="0" baseline="0" noProof="0" dirty="0" err="1">
                <a:ln>
                  <a:noFill/>
                </a:ln>
                <a:solidFill>
                  <a:prstClr val="black">
                    <a:lumMod val="75000"/>
                    <a:lumOff val="25000"/>
                  </a:prstClr>
                </a:solidFill>
                <a:effectLst/>
                <a:uLnTx/>
                <a:uFillTx/>
                <a:latin typeface="Poppins" panose="00000500000000000000" pitchFamily="2" charset="0"/>
                <a:cs typeface="Rajdhani" panose="02000000000000000000" pitchFamily="2" charset="0"/>
              </a:rPr>
              <a:t>Tiktok</a:t>
            </a:r>
            <a:r>
              <a:rPr kumimoji="0" lang="en-GB" sz="11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Rajdhani" panose="02000000000000000000" pitchFamily="2" charset="0"/>
              </a:rPr>
              <a:t> </a:t>
            </a:r>
            <a:r>
              <a:rPr lang="en-GB" sz="1100" dirty="0">
                <a:solidFill>
                  <a:prstClr val="black">
                    <a:lumMod val="75000"/>
                    <a:lumOff val="25000"/>
                  </a:prstClr>
                </a:solidFill>
                <a:latin typeface="Poppins" panose="00000500000000000000" pitchFamily="2" charset="0"/>
                <a:cs typeface="Rajdhani" panose="02000000000000000000" pitchFamily="2" charset="0"/>
              </a:rPr>
              <a:t>for</a:t>
            </a:r>
            <a:r>
              <a:rPr kumimoji="0" lang="en-GB" sz="11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Rajdhani" panose="02000000000000000000" pitchFamily="2" charset="0"/>
              </a:rPr>
              <a:t> the occasion of </a:t>
            </a:r>
            <a:r>
              <a:rPr lang="en-GB" sz="1100" dirty="0">
                <a:solidFill>
                  <a:prstClr val="black">
                    <a:lumMod val="75000"/>
                    <a:lumOff val="25000"/>
                  </a:prstClr>
                </a:solidFill>
                <a:latin typeface="Poppins" panose="00000500000000000000" pitchFamily="2" charset="0"/>
                <a:cs typeface="Rajdhani" panose="02000000000000000000" pitchFamily="2" charset="0"/>
              </a:rPr>
              <a:t>E</a:t>
            </a:r>
            <a:r>
              <a:rPr kumimoji="0" lang="en-GB" sz="11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Rajdhani" panose="02000000000000000000" pitchFamily="2" charset="0"/>
              </a:rPr>
              <a:t>id-</a:t>
            </a:r>
            <a:r>
              <a:rPr kumimoji="0" lang="en-GB" sz="1100" b="0" i="0" u="none" strike="noStrike" kern="1200" cap="none" spc="0" normalizeH="0" baseline="0" noProof="0" dirty="0" err="1">
                <a:ln>
                  <a:noFill/>
                </a:ln>
                <a:solidFill>
                  <a:prstClr val="black">
                    <a:lumMod val="75000"/>
                    <a:lumOff val="25000"/>
                  </a:prstClr>
                </a:solidFill>
                <a:effectLst/>
                <a:uLnTx/>
                <a:uFillTx/>
                <a:latin typeface="Poppins" panose="00000500000000000000" pitchFamily="2" charset="0"/>
                <a:cs typeface="Rajdhani" panose="02000000000000000000" pitchFamily="2" charset="0"/>
              </a:rPr>
              <a:t>ul</a:t>
            </a:r>
            <a:r>
              <a:rPr kumimoji="0" lang="en-GB" sz="11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Rajdhani" panose="02000000000000000000" pitchFamily="2" charset="0"/>
              </a:rPr>
              <a:t>-</a:t>
            </a:r>
            <a:r>
              <a:rPr kumimoji="0" lang="en-GB" sz="1100" b="0" i="0" u="none" strike="noStrike" kern="1200" cap="none" spc="0" normalizeH="0" baseline="0" noProof="0" dirty="0" err="1">
                <a:ln>
                  <a:noFill/>
                </a:ln>
                <a:solidFill>
                  <a:prstClr val="black">
                    <a:lumMod val="75000"/>
                    <a:lumOff val="25000"/>
                  </a:prstClr>
                </a:solidFill>
                <a:effectLst/>
                <a:uLnTx/>
                <a:uFillTx/>
                <a:latin typeface="Poppins" panose="00000500000000000000" pitchFamily="2" charset="0"/>
                <a:cs typeface="Rajdhani" panose="02000000000000000000" pitchFamily="2" charset="0"/>
              </a:rPr>
              <a:t>adha</a:t>
            </a:r>
            <a:r>
              <a:rPr kumimoji="0" lang="en-GB" sz="11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Rajdhani" panose="02000000000000000000" pitchFamily="2" charset="0"/>
              </a:rPr>
              <a:t> 2021 and give the audience a reason to celebrate during the rough times of pandemic.</a:t>
            </a:r>
          </a:p>
        </p:txBody>
      </p:sp>
      <p:grpSp>
        <p:nvGrpSpPr>
          <p:cNvPr id="12" name="Group 11">
            <a:extLst>
              <a:ext uri="{FF2B5EF4-FFF2-40B4-BE49-F238E27FC236}">
                <a16:creationId xmlns:a16="http://schemas.microsoft.com/office/drawing/2014/main" id="{63C5BD9F-D757-36CA-B6D1-858A6A585982}"/>
              </a:ext>
            </a:extLst>
          </p:cNvPr>
          <p:cNvGrpSpPr>
            <a:grpSpLocks noChangeAspect="1"/>
          </p:cNvGrpSpPr>
          <p:nvPr/>
        </p:nvGrpSpPr>
        <p:grpSpPr>
          <a:xfrm>
            <a:off x="4200859" y="1924430"/>
            <a:ext cx="3895115" cy="2321105"/>
            <a:chOff x="4290437" y="1712624"/>
            <a:chExt cx="5090198" cy="3033256"/>
          </a:xfrm>
        </p:grpSpPr>
        <p:pic>
          <p:nvPicPr>
            <p:cNvPr id="19" name="Picture 18">
              <a:extLst>
                <a:ext uri="{FF2B5EF4-FFF2-40B4-BE49-F238E27FC236}">
                  <a16:creationId xmlns:a16="http://schemas.microsoft.com/office/drawing/2014/main" id="{B83C553E-16A0-5357-2AA8-1F09B76D3144}"/>
                </a:ext>
              </a:extLst>
            </p:cNvPr>
            <p:cNvPicPr>
              <a:picLocks noChangeAspect="1"/>
            </p:cNvPicPr>
            <p:nvPr/>
          </p:nvPicPr>
          <p:blipFill rotWithShape="1">
            <a:blip r:embed="rId6"/>
            <a:srcRect l="8750" t="24070" r="36328" b="21292"/>
            <a:stretch/>
          </p:blipFill>
          <p:spPr>
            <a:xfrm>
              <a:off x="6945642" y="1712624"/>
              <a:ext cx="2434993" cy="1362614"/>
            </a:xfrm>
            <a:prstGeom prst="rect">
              <a:avLst/>
            </a:prstGeom>
          </p:spPr>
        </p:pic>
        <p:pic>
          <p:nvPicPr>
            <p:cNvPr id="21" name="Picture 20">
              <a:extLst>
                <a:ext uri="{FF2B5EF4-FFF2-40B4-BE49-F238E27FC236}">
                  <a16:creationId xmlns:a16="http://schemas.microsoft.com/office/drawing/2014/main" id="{97D35873-F6F3-5A4A-01FF-B5B910A6326B}"/>
                </a:ext>
              </a:extLst>
            </p:cNvPr>
            <p:cNvPicPr>
              <a:picLocks noChangeAspect="1"/>
            </p:cNvPicPr>
            <p:nvPr/>
          </p:nvPicPr>
          <p:blipFill>
            <a:blip r:embed="rId7"/>
            <a:stretch>
              <a:fillRect/>
            </a:stretch>
          </p:blipFill>
          <p:spPr>
            <a:xfrm>
              <a:off x="4290437" y="1712625"/>
              <a:ext cx="2585169" cy="1362614"/>
            </a:xfrm>
            <a:prstGeom prst="rect">
              <a:avLst/>
            </a:prstGeom>
          </p:spPr>
        </p:pic>
        <p:pic>
          <p:nvPicPr>
            <p:cNvPr id="10" name="Picture 9">
              <a:extLst>
                <a:ext uri="{FF2B5EF4-FFF2-40B4-BE49-F238E27FC236}">
                  <a16:creationId xmlns:a16="http://schemas.microsoft.com/office/drawing/2014/main" id="{DE89F0B8-30CF-95B3-D624-27DEBE2B7C6C}"/>
                </a:ext>
              </a:extLst>
            </p:cNvPr>
            <p:cNvPicPr>
              <a:picLocks noChangeAspect="1"/>
            </p:cNvPicPr>
            <p:nvPr/>
          </p:nvPicPr>
          <p:blipFill rotWithShape="1">
            <a:blip r:embed="rId8"/>
            <a:srcRect l="12500" t="39524" r="40937" b="34504"/>
            <a:stretch/>
          </p:blipFill>
          <p:spPr>
            <a:xfrm>
              <a:off x="4290437" y="3148786"/>
              <a:ext cx="5090198" cy="1597094"/>
            </a:xfrm>
            <a:prstGeom prst="rect">
              <a:avLst/>
            </a:prstGeom>
          </p:spPr>
        </p:pic>
      </p:grpSp>
      <p:sp>
        <p:nvSpPr>
          <p:cNvPr id="13" name="Rectangle 12">
            <a:extLst>
              <a:ext uri="{FF2B5EF4-FFF2-40B4-BE49-F238E27FC236}">
                <a16:creationId xmlns:a16="http://schemas.microsoft.com/office/drawing/2014/main" id="{A74F9B02-B890-D24A-BEEE-B7662CA4FD0F}"/>
              </a:ext>
            </a:extLst>
          </p:cNvPr>
          <p:cNvSpPr/>
          <p:nvPr/>
        </p:nvSpPr>
        <p:spPr>
          <a:xfrm>
            <a:off x="4515220" y="424964"/>
            <a:ext cx="4831980" cy="551389"/>
          </a:xfrm>
          <a:prstGeom prst="rect">
            <a:avLst/>
          </a:prstGeom>
        </p:spPr>
        <p:txBody>
          <a:bodyPr wrap="square"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gradFill>
                  <a:gsLst>
                    <a:gs pos="100000">
                      <a:srgbClr val="C00000"/>
                    </a:gs>
                    <a:gs pos="0">
                      <a:srgbClr val="EF8B25"/>
                    </a:gs>
                  </a:gsLst>
                  <a:path path="circle">
                    <a:fillToRect r="100000" b="100000"/>
                  </a:path>
                </a:gradFill>
                <a:effectLst/>
                <a:uLnTx/>
                <a:uFillTx/>
                <a:latin typeface="Poppins" panose="00000500000000000000" pitchFamily="2" charset="0"/>
                <a:cs typeface="Poppins" panose="00000500000000000000" pitchFamily="2" charset="0"/>
              </a:rPr>
              <a:t>WHAT WAS THE BRAND’S DESIRE?</a:t>
            </a:r>
            <a:endParaRPr kumimoji="0" lang="en-US" b="0" i="0" u="none" strike="noStrike" kern="1200" cap="none" spc="0" normalizeH="0" baseline="0" noProof="0" dirty="0">
              <a:ln>
                <a:noFill/>
              </a:ln>
              <a:gradFill>
                <a:gsLst>
                  <a:gs pos="100000">
                    <a:srgbClr val="C00000"/>
                  </a:gs>
                  <a:gs pos="0">
                    <a:srgbClr val="EF8B25"/>
                  </a:gs>
                </a:gsLst>
                <a:path path="circle">
                  <a:fillToRect r="100000" b="100000"/>
                </a:path>
              </a:gradFill>
              <a:effectLst/>
              <a:uLnTx/>
              <a:uFillTx/>
              <a:latin typeface="Poppins" panose="00000500000000000000" pitchFamily="2" charset="0"/>
              <a:cs typeface="Rajdhani" panose="02000000000000000000" pitchFamily="2" charset="0"/>
            </a:endParaRPr>
          </a:p>
        </p:txBody>
      </p:sp>
      <p:pic>
        <p:nvPicPr>
          <p:cNvPr id="14" name="Picture 13">
            <a:extLst>
              <a:ext uri="{FF2B5EF4-FFF2-40B4-BE49-F238E27FC236}">
                <a16:creationId xmlns:a16="http://schemas.microsoft.com/office/drawing/2014/main" id="{CEB1B010-3F86-A11D-9F26-D851D18AE585}"/>
              </a:ext>
            </a:extLst>
          </p:cNvPr>
          <p:cNvPicPr>
            <a:picLocks noChangeAspect="1"/>
          </p:cNvPicPr>
          <p:nvPr/>
        </p:nvPicPr>
        <p:blipFill>
          <a:blip r:embed="rId9"/>
          <a:stretch>
            <a:fillRect/>
          </a:stretch>
        </p:blipFill>
        <p:spPr>
          <a:xfrm>
            <a:off x="4175459" y="562675"/>
            <a:ext cx="275965" cy="275965"/>
          </a:xfrm>
          <a:prstGeom prst="rect">
            <a:avLst/>
          </a:prstGeom>
        </p:spPr>
      </p:pic>
      <p:sp>
        <p:nvSpPr>
          <p:cNvPr id="16" name="TextBox 15">
            <a:extLst>
              <a:ext uri="{FF2B5EF4-FFF2-40B4-BE49-F238E27FC236}">
                <a16:creationId xmlns:a16="http://schemas.microsoft.com/office/drawing/2014/main" id="{5FF5D3F2-D0FA-2DC6-1711-A9194C36404F}"/>
              </a:ext>
            </a:extLst>
          </p:cNvPr>
          <p:cNvSpPr txBox="1"/>
          <p:nvPr/>
        </p:nvSpPr>
        <p:spPr>
          <a:xfrm>
            <a:off x="4553320" y="4542794"/>
            <a:ext cx="4565211"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b="1" dirty="0">
                <a:gradFill>
                  <a:gsLst>
                    <a:gs pos="100000">
                      <a:srgbClr val="F68C1F"/>
                    </a:gs>
                    <a:gs pos="0">
                      <a:srgbClr val="C00000"/>
                    </a:gs>
                  </a:gsLst>
                  <a:path path="circle">
                    <a:fillToRect l="100000" t="100000"/>
                  </a:path>
                </a:gradFill>
                <a:latin typeface="Poppins" panose="00000500000000000000" pitchFamily="2" charset="0"/>
                <a:cs typeface="Poppins" panose="00000500000000000000" pitchFamily="2" charset="0"/>
              </a:rPr>
              <a:t>HOW DID WE MAKE IT HAPPEN?</a:t>
            </a:r>
            <a:endParaRPr kumimoji="0" lang="en-US" b="1" i="0" u="none" strike="noStrike" kern="1200" cap="none" spc="0" normalizeH="0" baseline="0" noProof="0" dirty="0">
              <a:ln>
                <a:noFill/>
              </a:ln>
              <a:gradFill>
                <a:gsLst>
                  <a:gs pos="100000">
                    <a:srgbClr val="F68C1F"/>
                  </a:gs>
                  <a:gs pos="0">
                    <a:srgbClr val="C00000"/>
                  </a:gs>
                </a:gsLst>
                <a:path path="circle">
                  <a:fillToRect l="100000" t="100000"/>
                </a:path>
              </a:gradFill>
              <a:effectLst/>
              <a:uLnTx/>
              <a:uFillTx/>
              <a:latin typeface="Poppins" panose="00000500000000000000" pitchFamily="2" charset="0"/>
              <a:ea typeface="+mn-ea"/>
              <a:cs typeface="Poppins" panose="00000500000000000000" pitchFamily="2" charset="0"/>
            </a:endParaRPr>
          </a:p>
        </p:txBody>
      </p:sp>
      <p:grpSp>
        <p:nvGrpSpPr>
          <p:cNvPr id="22" name="Group 21">
            <a:extLst>
              <a:ext uri="{FF2B5EF4-FFF2-40B4-BE49-F238E27FC236}">
                <a16:creationId xmlns:a16="http://schemas.microsoft.com/office/drawing/2014/main" id="{267A35DC-57E0-5CE5-0B35-BFFE15757A24}"/>
              </a:ext>
            </a:extLst>
          </p:cNvPr>
          <p:cNvGrpSpPr>
            <a:grpSpLocks noChangeAspect="1"/>
          </p:cNvGrpSpPr>
          <p:nvPr/>
        </p:nvGrpSpPr>
        <p:grpSpPr>
          <a:xfrm>
            <a:off x="4200859" y="4590930"/>
            <a:ext cx="275965" cy="275965"/>
            <a:chOff x="3430687" y="3515619"/>
            <a:chExt cx="737276" cy="737276"/>
          </a:xfrm>
        </p:grpSpPr>
        <p:sp>
          <p:nvSpPr>
            <p:cNvPr id="23" name="Oval 22">
              <a:extLst>
                <a:ext uri="{FF2B5EF4-FFF2-40B4-BE49-F238E27FC236}">
                  <a16:creationId xmlns:a16="http://schemas.microsoft.com/office/drawing/2014/main" id="{3561A7F4-B5B3-B5FA-8DE0-65F92D94B885}"/>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54E68A12-058E-3B5C-2282-06ADE089CF55}"/>
                </a:ext>
              </a:extLst>
            </p:cNvPr>
            <p:cNvPicPr>
              <a:picLocks noChangeAspect="1"/>
            </p:cNvPicPr>
            <p:nvPr/>
          </p:nvPicPr>
          <p:blipFill>
            <a:blip r:embed="rId10"/>
            <a:stretch>
              <a:fillRect/>
            </a:stretch>
          </p:blipFill>
          <p:spPr>
            <a:xfrm>
              <a:off x="3497919" y="3572218"/>
              <a:ext cx="624078" cy="624078"/>
            </a:xfrm>
            <a:prstGeom prst="rect">
              <a:avLst/>
            </a:prstGeom>
          </p:spPr>
        </p:pic>
      </p:grpSp>
    </p:spTree>
    <p:extLst>
      <p:ext uri="{BB962C8B-B14F-4D97-AF65-F5344CB8AC3E}">
        <p14:creationId xmlns:p14="http://schemas.microsoft.com/office/powerpoint/2010/main" val="1514276104"/>
      </p:ext>
    </p:extLst>
  </p:cSld>
  <p:clrMapOvr>
    <a:masterClrMapping/>
  </p:clrMapOvr>
  <p:timing>
    <p:tnLst>
      <p:par>
        <p:cTn id="1" dur="indefinite" restart="never" nodeType="tmRoot">
          <p:childTnLst>
            <p:video>
              <p:cMediaNode vol="33673">
                <p:cTn id="2" fill="hold" display="0">
                  <p:stCondLst>
                    <p:cond delay="indefinite"/>
                  </p:stCondLst>
                </p:cTn>
                <p:tgtEl>
                  <p:spTgt spid="18"/>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525C43A-48C5-4D9A-8389-F7BC86414EFE}"/>
              </a:ext>
            </a:extLst>
          </p:cNvPr>
          <p:cNvSpPr/>
          <p:nvPr/>
        </p:nvSpPr>
        <p:spPr>
          <a:xfrm>
            <a:off x="4520297" y="3815933"/>
            <a:ext cx="3261281" cy="1723068"/>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Partnering with few highly popular vloggers we worked on content that shows spending and entire day without touching cash. There were many scenarios and situations in people’s everyday lives all throughout the content showcasing </a:t>
            </a:r>
            <a:r>
              <a:rPr kumimoji="0" lang="en-GB" sz="1100" b="0" i="0" u="none" strike="noStrike" kern="1200" cap="none" spc="0" normalizeH="0" baseline="0" noProof="0" dirty="0" err="1">
                <a:ln>
                  <a:noFill/>
                </a:ln>
                <a:solidFill>
                  <a:srgbClr val="000000"/>
                </a:solidFill>
                <a:effectLst/>
                <a:uLnTx/>
                <a:uFillTx/>
                <a:latin typeface="Poppins" panose="00000500000000000000" pitchFamily="2" charset="0"/>
                <a:cs typeface="Rajdhani" panose="02000000000000000000" pitchFamily="2" charset="0"/>
              </a:rPr>
              <a:t>bkash</a:t>
            </a:r>
            <a:r>
              <a:rPr kumimoji="0" lang="en-GB"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as part of their lifestyle.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000000"/>
              </a:solidFill>
              <a:latin typeface="Poppins" panose="00000500000000000000" pitchFamily="2" charset="0"/>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This garnered over 1.2M+ views and 26K+ engagements on Facebook.</a:t>
            </a:r>
            <a:endParaRPr kumimoji="0" lang="en-US" sz="1100" b="1"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p:txBody>
      </p:sp>
      <p:grpSp>
        <p:nvGrpSpPr>
          <p:cNvPr id="3" name="Group 2">
            <a:extLst>
              <a:ext uri="{FF2B5EF4-FFF2-40B4-BE49-F238E27FC236}">
                <a16:creationId xmlns:a16="http://schemas.microsoft.com/office/drawing/2014/main" id="{3BD4250A-9E23-572A-9605-22D23B8E1E9C}"/>
              </a:ext>
            </a:extLst>
          </p:cNvPr>
          <p:cNvGrpSpPr/>
          <p:nvPr/>
        </p:nvGrpSpPr>
        <p:grpSpPr>
          <a:xfrm>
            <a:off x="8376389" y="344055"/>
            <a:ext cx="3048138" cy="6169890"/>
            <a:chOff x="8223989" y="5226"/>
            <a:chExt cx="3388088" cy="6858000"/>
          </a:xfrm>
        </p:grpSpPr>
        <p:pic>
          <p:nvPicPr>
            <p:cNvPr id="22" name="Picture 21">
              <a:hlinkClick r:id="rId3"/>
              <a:extLst>
                <a:ext uri="{FF2B5EF4-FFF2-40B4-BE49-F238E27FC236}">
                  <a16:creationId xmlns:a16="http://schemas.microsoft.com/office/drawing/2014/main" id="{27A31A15-62A5-CF68-0FC3-02E0A6F5EF37}"/>
                </a:ext>
              </a:extLst>
            </p:cNvPr>
            <p:cNvPicPr>
              <a:picLocks noChangeAspect="1"/>
            </p:cNvPicPr>
            <p:nvPr/>
          </p:nvPicPr>
          <p:blipFill>
            <a:blip r:embed="rId4"/>
            <a:stretch>
              <a:fillRect/>
            </a:stretch>
          </p:blipFill>
          <p:spPr>
            <a:xfrm>
              <a:off x="8223991" y="5226"/>
              <a:ext cx="3388086" cy="2303209"/>
            </a:xfrm>
            <a:prstGeom prst="rect">
              <a:avLst/>
            </a:prstGeom>
          </p:spPr>
        </p:pic>
        <p:pic>
          <p:nvPicPr>
            <p:cNvPr id="27" name="Picture 26">
              <a:hlinkClick r:id="rId5"/>
              <a:extLst>
                <a:ext uri="{FF2B5EF4-FFF2-40B4-BE49-F238E27FC236}">
                  <a16:creationId xmlns:a16="http://schemas.microsoft.com/office/drawing/2014/main" id="{83D660A0-DAFA-4DC8-3621-5CD569596021}"/>
                </a:ext>
              </a:extLst>
            </p:cNvPr>
            <p:cNvPicPr>
              <a:picLocks noChangeAspect="1"/>
            </p:cNvPicPr>
            <p:nvPr/>
          </p:nvPicPr>
          <p:blipFill>
            <a:blip r:embed="rId6"/>
            <a:stretch>
              <a:fillRect/>
            </a:stretch>
          </p:blipFill>
          <p:spPr>
            <a:xfrm>
              <a:off x="8223989" y="4582783"/>
              <a:ext cx="3388087" cy="2280443"/>
            </a:xfrm>
            <a:prstGeom prst="rect">
              <a:avLst/>
            </a:prstGeom>
          </p:spPr>
        </p:pic>
        <p:pic>
          <p:nvPicPr>
            <p:cNvPr id="28" name="Picture 27">
              <a:hlinkClick r:id="rId7"/>
              <a:extLst>
                <a:ext uri="{FF2B5EF4-FFF2-40B4-BE49-F238E27FC236}">
                  <a16:creationId xmlns:a16="http://schemas.microsoft.com/office/drawing/2014/main" id="{F25E0EB3-F284-CACA-AA3F-4D2A2C094BA0}"/>
                </a:ext>
              </a:extLst>
            </p:cNvPr>
            <p:cNvPicPr>
              <a:picLocks noChangeAspect="1"/>
            </p:cNvPicPr>
            <p:nvPr/>
          </p:nvPicPr>
          <p:blipFill>
            <a:blip r:embed="rId8"/>
            <a:stretch>
              <a:fillRect/>
            </a:stretch>
          </p:blipFill>
          <p:spPr>
            <a:xfrm>
              <a:off x="8223991" y="2238251"/>
              <a:ext cx="3388086" cy="2297371"/>
            </a:xfrm>
            <a:prstGeom prst="rect">
              <a:avLst/>
            </a:prstGeom>
          </p:spPr>
        </p:pic>
      </p:grpSp>
      <p:sp>
        <p:nvSpPr>
          <p:cNvPr id="2" name="Rectangle 1">
            <a:extLst>
              <a:ext uri="{FF2B5EF4-FFF2-40B4-BE49-F238E27FC236}">
                <a16:creationId xmlns:a16="http://schemas.microsoft.com/office/drawing/2014/main" id="{EF2B455B-F825-89E7-C20B-FF557CFEBE9B}"/>
              </a:ext>
            </a:extLst>
          </p:cNvPr>
          <p:cNvSpPr/>
          <p:nvPr/>
        </p:nvSpPr>
        <p:spPr>
          <a:xfrm>
            <a:off x="2" y="-30996"/>
            <a:ext cx="4000498" cy="6888996"/>
          </a:xfrm>
          <a:prstGeom prst="rect">
            <a:avLst/>
          </a:prstGeom>
          <a:gradFill flip="none" rotWithShape="1">
            <a:gsLst>
              <a:gs pos="100000">
                <a:srgbClr val="DD1D6F"/>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EB83CDEE-9B69-7243-091E-A733C24C82B8}"/>
              </a:ext>
            </a:extLst>
          </p:cNvPr>
          <p:cNvSpPr txBox="1">
            <a:spLocks/>
          </p:cNvSpPr>
          <p:nvPr/>
        </p:nvSpPr>
        <p:spPr>
          <a:xfrm>
            <a:off x="399298" y="1762009"/>
            <a:ext cx="3435464" cy="27108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800" b="1" dirty="0">
                <a:solidFill>
                  <a:schemeClr val="accent2">
                    <a:lumMod val="20000"/>
                    <a:lumOff val="80000"/>
                  </a:schemeClr>
                </a:solidFill>
                <a:latin typeface="Poppins" panose="00000500000000000000" pitchFamily="2" charset="0"/>
                <a:cs typeface="Poppins" panose="00000500000000000000" pitchFamily="2" charset="0"/>
              </a:rPr>
              <a:t>bKash CASHLESS DAY CHALLENGE</a:t>
            </a:r>
            <a:endParaRPr lang="en-US" sz="2800" b="1" spc="-150" dirty="0">
              <a:solidFill>
                <a:schemeClr val="bg1"/>
              </a:solidFill>
              <a:latin typeface="Poppins" panose="00000500000000000000" pitchFamily="2" charset="0"/>
              <a:cs typeface="Poppins" panose="00000500000000000000" pitchFamily="2" charset="0"/>
            </a:endParaRPr>
          </a:p>
        </p:txBody>
      </p:sp>
      <p:sp>
        <p:nvSpPr>
          <p:cNvPr id="5" name="TextBox 4">
            <a:extLst>
              <a:ext uri="{FF2B5EF4-FFF2-40B4-BE49-F238E27FC236}">
                <a16:creationId xmlns:a16="http://schemas.microsoft.com/office/drawing/2014/main" id="{DDDF70CA-1876-A295-A708-FDE032C20BD3}"/>
              </a:ext>
            </a:extLst>
          </p:cNvPr>
          <p:cNvSpPr txBox="1"/>
          <p:nvPr/>
        </p:nvSpPr>
        <p:spPr>
          <a:xfrm>
            <a:off x="399298" y="3854033"/>
            <a:ext cx="2894829" cy="954107"/>
          </a:xfrm>
          <a:prstGeom prst="rect">
            <a:avLst/>
          </a:prstGeom>
          <a:noFill/>
        </p:spPr>
        <p:txBody>
          <a:bodyPr wrap="square">
            <a:spAutoFit/>
          </a:bodyPr>
          <a:lstStyle/>
          <a:p>
            <a:r>
              <a:rPr lang="en-US" sz="2800" b="1" dirty="0">
                <a:solidFill>
                  <a:schemeClr val="bg1"/>
                </a:solidFill>
                <a:latin typeface="Poppins" panose="00000500000000000000" pitchFamily="2" charset="0"/>
                <a:cs typeface="Poppins" panose="00000500000000000000" pitchFamily="2" charset="0"/>
              </a:rPr>
              <a:t>INFLUENCER ACTIVATION</a:t>
            </a:r>
            <a:endParaRPr lang="en-US" sz="2800" dirty="0"/>
          </a:p>
        </p:txBody>
      </p:sp>
      <p:sp>
        <p:nvSpPr>
          <p:cNvPr id="7" name="Rectangle 6">
            <a:extLst>
              <a:ext uri="{FF2B5EF4-FFF2-40B4-BE49-F238E27FC236}">
                <a16:creationId xmlns:a16="http://schemas.microsoft.com/office/drawing/2014/main" id="{040727A3-D46C-215D-9C9A-D0E27881A0EC}"/>
              </a:ext>
            </a:extLst>
          </p:cNvPr>
          <p:cNvSpPr/>
          <p:nvPr/>
        </p:nvSpPr>
        <p:spPr>
          <a:xfrm>
            <a:off x="4937906" y="1270555"/>
            <a:ext cx="2843672" cy="771761"/>
          </a:xfrm>
          <a:prstGeom prst="rect">
            <a:avLst/>
          </a:prstGeom>
        </p:spPr>
        <p:txBody>
          <a:bodyPr wrap="square"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gradFill>
                  <a:gsLst>
                    <a:gs pos="100000">
                      <a:srgbClr val="DB1369"/>
                    </a:gs>
                    <a:gs pos="0">
                      <a:srgbClr val="EF8B25"/>
                    </a:gs>
                  </a:gsLst>
                  <a:path path="circle">
                    <a:fillToRect r="100000" b="100000"/>
                  </a:path>
                </a:gradFill>
                <a:effectLst/>
                <a:uLnTx/>
                <a:uFillTx/>
                <a:latin typeface="Poppins" panose="00000500000000000000" pitchFamily="2" charset="0"/>
                <a:cs typeface="Poppins" panose="00000500000000000000" pitchFamily="2" charset="0"/>
              </a:rPr>
              <a:t>WHAT WAS THE BRAND’S DESIRE?</a:t>
            </a:r>
            <a:endParaRPr kumimoji="0" lang="en-US" b="0" i="0" u="none" strike="noStrike" kern="1200" cap="none" spc="0" normalizeH="0" baseline="0" noProof="0" dirty="0">
              <a:ln>
                <a:noFill/>
              </a:ln>
              <a:gradFill>
                <a:gsLst>
                  <a:gs pos="100000">
                    <a:srgbClr val="DB1369"/>
                  </a:gs>
                  <a:gs pos="0">
                    <a:srgbClr val="EF8B25"/>
                  </a:gs>
                </a:gsLst>
                <a:path path="circle">
                  <a:fillToRect r="100000" b="100000"/>
                </a:path>
              </a:gradFill>
              <a:effectLst/>
              <a:uLnTx/>
              <a:uFillTx/>
              <a:latin typeface="Poppins" panose="00000500000000000000" pitchFamily="2" charset="0"/>
              <a:cs typeface="Rajdhani" panose="02000000000000000000" pitchFamily="2" charset="0"/>
            </a:endParaRPr>
          </a:p>
        </p:txBody>
      </p:sp>
      <p:pic>
        <p:nvPicPr>
          <p:cNvPr id="8" name="Picture 7">
            <a:extLst>
              <a:ext uri="{FF2B5EF4-FFF2-40B4-BE49-F238E27FC236}">
                <a16:creationId xmlns:a16="http://schemas.microsoft.com/office/drawing/2014/main" id="{F45741F1-07D0-BB4A-8D56-B82E520BD86B}"/>
              </a:ext>
            </a:extLst>
          </p:cNvPr>
          <p:cNvPicPr>
            <a:picLocks noChangeAspect="1"/>
          </p:cNvPicPr>
          <p:nvPr/>
        </p:nvPicPr>
        <p:blipFill>
          <a:blip r:embed="rId9"/>
          <a:stretch>
            <a:fillRect/>
          </a:stretch>
        </p:blipFill>
        <p:spPr>
          <a:xfrm>
            <a:off x="4598145" y="1508513"/>
            <a:ext cx="275965" cy="275965"/>
          </a:xfrm>
          <a:prstGeom prst="rect">
            <a:avLst/>
          </a:prstGeom>
        </p:spPr>
      </p:pic>
      <p:sp>
        <p:nvSpPr>
          <p:cNvPr id="10" name="TextBox 9">
            <a:extLst>
              <a:ext uri="{FF2B5EF4-FFF2-40B4-BE49-F238E27FC236}">
                <a16:creationId xmlns:a16="http://schemas.microsoft.com/office/drawing/2014/main" id="{21761D91-A569-D21C-803D-985E36E18BDF}"/>
              </a:ext>
            </a:extLst>
          </p:cNvPr>
          <p:cNvSpPr txBox="1"/>
          <p:nvPr/>
        </p:nvSpPr>
        <p:spPr>
          <a:xfrm>
            <a:off x="4520297" y="2076854"/>
            <a:ext cx="326128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000000"/>
                </a:solidFill>
                <a:latin typeface="Poppins" panose="00000500000000000000" pitchFamily="2" charset="0"/>
                <a:cs typeface="Rajdhani" panose="02000000000000000000" pitchFamily="2" charset="0"/>
              </a:rPr>
              <a:t>bKash wanted to show the adoption of cashless transaction for a cashless society. </a:t>
            </a:r>
            <a:endParaRPr kumimoji="0" lang="en-US" sz="1100" b="1"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p:txBody>
      </p:sp>
      <p:sp>
        <p:nvSpPr>
          <p:cNvPr id="12" name="TextBox 11">
            <a:extLst>
              <a:ext uri="{FF2B5EF4-FFF2-40B4-BE49-F238E27FC236}">
                <a16:creationId xmlns:a16="http://schemas.microsoft.com/office/drawing/2014/main" id="{ACFFB61F-D2F9-5AC5-3AFD-0ADB7C137277}"/>
              </a:ext>
            </a:extLst>
          </p:cNvPr>
          <p:cNvSpPr txBox="1"/>
          <p:nvPr/>
        </p:nvSpPr>
        <p:spPr>
          <a:xfrm>
            <a:off x="4935073" y="3203210"/>
            <a:ext cx="2118052"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b="1" dirty="0">
                <a:gradFill>
                  <a:gsLst>
                    <a:gs pos="100000">
                      <a:srgbClr val="F68C1F"/>
                    </a:gs>
                    <a:gs pos="0">
                      <a:srgbClr val="DB1369"/>
                    </a:gs>
                  </a:gsLst>
                  <a:path path="circle">
                    <a:fillToRect l="100000" t="100000"/>
                  </a:path>
                </a:gradFill>
                <a:latin typeface="Poppins" panose="00000500000000000000" pitchFamily="2" charset="0"/>
                <a:cs typeface="Poppins" panose="00000500000000000000" pitchFamily="2" charset="0"/>
              </a:rPr>
              <a:t>HOW DID MAKE IT HAPPEN?</a:t>
            </a:r>
            <a:endParaRPr kumimoji="0" lang="en-US" b="1" i="0" u="none" strike="noStrike" kern="1200" cap="none" spc="0" normalizeH="0" baseline="0" noProof="0" dirty="0">
              <a:ln>
                <a:noFill/>
              </a:ln>
              <a:gradFill>
                <a:gsLst>
                  <a:gs pos="100000">
                    <a:srgbClr val="F68C1F"/>
                  </a:gs>
                  <a:gs pos="0">
                    <a:srgbClr val="DB1369"/>
                  </a:gs>
                </a:gsLst>
                <a:path path="circle">
                  <a:fillToRect l="100000" t="100000"/>
                </a:path>
              </a:gradFill>
              <a:effectLst/>
              <a:uLnTx/>
              <a:uFillTx/>
              <a:latin typeface="Poppins" panose="00000500000000000000" pitchFamily="2" charset="0"/>
              <a:ea typeface="+mn-ea"/>
              <a:cs typeface="Poppins" panose="00000500000000000000" pitchFamily="2" charset="0"/>
            </a:endParaRPr>
          </a:p>
        </p:txBody>
      </p:sp>
      <p:grpSp>
        <p:nvGrpSpPr>
          <p:cNvPr id="13" name="Group 12">
            <a:extLst>
              <a:ext uri="{FF2B5EF4-FFF2-40B4-BE49-F238E27FC236}">
                <a16:creationId xmlns:a16="http://schemas.microsoft.com/office/drawing/2014/main" id="{134B39DE-8B76-332B-C65B-5FD62424BC53}"/>
              </a:ext>
            </a:extLst>
          </p:cNvPr>
          <p:cNvGrpSpPr>
            <a:grpSpLocks noChangeAspect="1"/>
          </p:cNvGrpSpPr>
          <p:nvPr/>
        </p:nvGrpSpPr>
        <p:grpSpPr>
          <a:xfrm>
            <a:off x="4595311" y="3361461"/>
            <a:ext cx="275965" cy="275965"/>
            <a:chOff x="3430687" y="3515619"/>
            <a:chExt cx="737276" cy="737276"/>
          </a:xfrm>
        </p:grpSpPr>
        <p:sp>
          <p:nvSpPr>
            <p:cNvPr id="14" name="Oval 13">
              <a:extLst>
                <a:ext uri="{FF2B5EF4-FFF2-40B4-BE49-F238E27FC236}">
                  <a16:creationId xmlns:a16="http://schemas.microsoft.com/office/drawing/2014/main" id="{35B78E38-4D1B-E976-9B97-542946682CCF}"/>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149A94D-7B23-7982-6B06-8A8983B195B1}"/>
                </a:ext>
              </a:extLst>
            </p:cNvPr>
            <p:cNvPicPr>
              <a:picLocks noChangeAspect="1"/>
            </p:cNvPicPr>
            <p:nvPr/>
          </p:nvPicPr>
          <p:blipFill>
            <a:blip r:embed="rId10"/>
            <a:stretch>
              <a:fillRect/>
            </a:stretch>
          </p:blipFill>
          <p:spPr>
            <a:xfrm>
              <a:off x="3497919" y="3572218"/>
              <a:ext cx="624078" cy="624078"/>
            </a:xfrm>
            <a:prstGeom prst="rect">
              <a:avLst/>
            </a:prstGeom>
          </p:spPr>
        </p:pic>
      </p:grpSp>
    </p:spTree>
    <p:extLst>
      <p:ext uri="{BB962C8B-B14F-4D97-AF65-F5344CB8AC3E}">
        <p14:creationId xmlns:p14="http://schemas.microsoft.com/office/powerpoint/2010/main" val="2710441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1B5A6DF7-C477-4C4F-812D-01333F699C98}"/>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40000" contrast="25000"/>
                    </a14:imgEffect>
                  </a14:imgLayer>
                </a14:imgProps>
              </a:ext>
              <a:ext uri="{28A0092B-C50C-407E-A947-70E740481C1C}">
                <a14:useLocalDpi xmlns:a14="http://schemas.microsoft.com/office/drawing/2010/main" val="0"/>
              </a:ext>
            </a:extLst>
          </a:blip>
          <a:srcRect t="6478" b="9147"/>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3F8CCAA-05E2-BA83-4231-A32C73BB06DE}"/>
              </a:ext>
            </a:extLst>
          </p:cNvPr>
          <p:cNvSpPr txBox="1"/>
          <p:nvPr/>
        </p:nvSpPr>
        <p:spPr>
          <a:xfrm>
            <a:off x="6983604" y="4249560"/>
            <a:ext cx="4633456" cy="1631216"/>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THE ONES THAT GET NOTICED ARE </a:t>
            </a:r>
            <a:r>
              <a:rPr kumimoji="0" lang="en-US" sz="2000" b="1" i="0" strike="noStrike" kern="1200" cap="none" spc="0" normalizeH="0" baseline="0" noProof="0" dirty="0">
                <a:ln>
                  <a:noFill/>
                </a:ln>
                <a:solidFill>
                  <a:schemeClr val="bg1"/>
                </a:solidFill>
                <a:effectLst/>
                <a:uLnTx/>
                <a:uFillTx/>
                <a:latin typeface="Poppins" panose="00000500000000000000" pitchFamily="2" charset="0"/>
                <a:ea typeface="+mn-ea"/>
                <a:cs typeface="Poppins" panose="00000500000000000000" pitchFamily="2" charset="0"/>
              </a:rPr>
              <a:t>INTEGRATED ACROSS MULTIPLE CHANNELS </a:t>
            </a:r>
            <a:r>
              <a:rPr lang="en-US" sz="2000" dirty="0">
                <a:solidFill>
                  <a:schemeClr val="bg1"/>
                </a:solidFill>
                <a:latin typeface="Poppins" panose="00000500000000000000" pitchFamily="2" charset="0"/>
                <a:cs typeface="Poppins" panose="00000500000000000000" pitchFamily="2" charset="0"/>
              </a:rPr>
              <a:t>UTILIZING THE STRENGTHS OF EACH OF </a:t>
            </a:r>
            <a:br>
              <a:rPr lang="en-US" sz="2000" dirty="0">
                <a:solidFill>
                  <a:schemeClr val="bg1"/>
                </a:solidFill>
                <a:latin typeface="Poppins" panose="00000500000000000000" pitchFamily="2" charset="0"/>
                <a:cs typeface="Poppins" panose="00000500000000000000" pitchFamily="2" charset="0"/>
              </a:rPr>
            </a:br>
            <a:r>
              <a:rPr lang="en-US" sz="2000" dirty="0">
                <a:solidFill>
                  <a:schemeClr val="bg1"/>
                </a:solidFill>
                <a:latin typeface="Poppins" panose="00000500000000000000" pitchFamily="2" charset="0"/>
                <a:cs typeface="Poppins" panose="00000500000000000000" pitchFamily="2" charset="0"/>
              </a:rPr>
              <a:t>THESE CHANNELS</a:t>
            </a:r>
            <a:endParaRPr kumimoji="0" lang="en-US" sz="2000"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endParaRPr>
          </a:p>
        </p:txBody>
      </p:sp>
      <p:cxnSp>
        <p:nvCxnSpPr>
          <p:cNvPr id="8" name="Straight Connector 7">
            <a:extLst>
              <a:ext uri="{FF2B5EF4-FFF2-40B4-BE49-F238E27FC236}">
                <a16:creationId xmlns:a16="http://schemas.microsoft.com/office/drawing/2014/main" id="{5795FF19-9E29-F27A-394E-F14810C88C42}"/>
              </a:ext>
            </a:extLst>
          </p:cNvPr>
          <p:cNvCxnSpPr>
            <a:cxnSpLocks/>
          </p:cNvCxnSpPr>
          <p:nvPr/>
        </p:nvCxnSpPr>
        <p:spPr>
          <a:xfrm>
            <a:off x="10491876" y="3931439"/>
            <a:ext cx="1006503" cy="0"/>
          </a:xfrm>
          <a:prstGeom prst="line">
            <a:avLst/>
          </a:prstGeom>
          <a:ln w="1333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459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525C43A-48C5-4D9A-8389-F7BC86414EFE}"/>
              </a:ext>
            </a:extLst>
          </p:cNvPr>
          <p:cNvSpPr/>
          <p:nvPr/>
        </p:nvSpPr>
        <p:spPr>
          <a:xfrm>
            <a:off x="3460641" y="3819697"/>
            <a:ext cx="3765659" cy="2389714"/>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We wanted to reach out to the specific set of women of 30-40 who are also mothers. We partnered with 5 Female Community Admins </a:t>
            </a:r>
            <a:r>
              <a:rPr lang="en-GB" sz="1000" dirty="0">
                <a:solidFill>
                  <a:srgbClr val="000000"/>
                </a:solidFill>
                <a:latin typeface="Poppins" panose="00000500000000000000" pitchFamily="2" charset="0"/>
                <a:cs typeface="Rajdhani" panose="02000000000000000000" pitchFamily="2" charset="0"/>
              </a:rPr>
              <a:t>and</a:t>
            </a:r>
            <a:r>
              <a:rPr kumimoji="0" lang="en-GB" sz="10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with their help, we engaged in pre-hype activities within the group. We engaged 20 mothers from communities who raised concerns with video posts in the communities about nutritional requirements </a:t>
            </a:r>
            <a:r>
              <a:rPr lang="en-GB" sz="1000" dirty="0">
                <a:solidFill>
                  <a:srgbClr val="000000"/>
                </a:solidFill>
                <a:latin typeface="Poppins" panose="00000500000000000000" pitchFamily="2" charset="0"/>
                <a:cs typeface="Rajdhani" panose="02000000000000000000" pitchFamily="2" charset="0"/>
              </a:rPr>
              <a:t>and</a:t>
            </a:r>
            <a:r>
              <a:rPr kumimoji="0" lang="en-GB" sz="10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other tension points. We also partnered with 5 niche influencers (beauty bloggers, brand promoters, etc.) who represents our TG well. All the collaboration was done in three phases - pre-hype stage, </a:t>
            </a:r>
            <a:r>
              <a:rPr lang="en-GB" sz="1000" dirty="0">
                <a:solidFill>
                  <a:srgbClr val="000000"/>
                </a:solidFill>
                <a:latin typeface="Poppins" panose="00000500000000000000" pitchFamily="2" charset="0"/>
                <a:cs typeface="Rajdhani" panose="02000000000000000000" pitchFamily="2" charset="0"/>
              </a:rPr>
              <a:t>interactive live </a:t>
            </a:r>
            <a:r>
              <a:rPr kumimoji="0" lang="en-GB" sz="10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and live stream sharing (watch party in groups). They also published endorsement videos promoting the brand.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p:txBody>
      </p:sp>
      <p:grpSp>
        <p:nvGrpSpPr>
          <p:cNvPr id="2" name="Group 1">
            <a:extLst>
              <a:ext uri="{FF2B5EF4-FFF2-40B4-BE49-F238E27FC236}">
                <a16:creationId xmlns:a16="http://schemas.microsoft.com/office/drawing/2014/main" id="{77B2D8A7-78AA-573B-8506-43EAA1794F13}"/>
              </a:ext>
            </a:extLst>
          </p:cNvPr>
          <p:cNvGrpSpPr>
            <a:grpSpLocks noChangeAspect="1"/>
          </p:cNvGrpSpPr>
          <p:nvPr/>
        </p:nvGrpSpPr>
        <p:grpSpPr>
          <a:xfrm>
            <a:off x="10045341" y="230808"/>
            <a:ext cx="1968601" cy="6474956"/>
            <a:chOff x="9475340" y="235384"/>
            <a:chExt cx="2230605" cy="7336717"/>
          </a:xfrm>
        </p:grpSpPr>
        <p:pic>
          <p:nvPicPr>
            <p:cNvPr id="8" name="Picture 7">
              <a:extLst>
                <a:ext uri="{FF2B5EF4-FFF2-40B4-BE49-F238E27FC236}">
                  <a16:creationId xmlns:a16="http://schemas.microsoft.com/office/drawing/2014/main" id="{C7042E53-E522-23A2-6485-AA4FC79B5A4F}"/>
                </a:ext>
              </a:extLst>
            </p:cNvPr>
            <p:cNvPicPr>
              <a:picLocks noChangeAspect="1"/>
            </p:cNvPicPr>
            <p:nvPr/>
          </p:nvPicPr>
          <p:blipFill>
            <a:blip r:embed="rId3"/>
            <a:stretch>
              <a:fillRect/>
            </a:stretch>
          </p:blipFill>
          <p:spPr>
            <a:xfrm>
              <a:off x="9480372" y="235384"/>
              <a:ext cx="2225573" cy="3146499"/>
            </a:xfrm>
            <a:prstGeom prst="rect">
              <a:avLst/>
            </a:prstGeom>
          </p:spPr>
        </p:pic>
        <p:pic>
          <p:nvPicPr>
            <p:cNvPr id="9" name="Picture 8">
              <a:extLst>
                <a:ext uri="{FF2B5EF4-FFF2-40B4-BE49-F238E27FC236}">
                  <a16:creationId xmlns:a16="http://schemas.microsoft.com/office/drawing/2014/main" id="{26152B73-2EF8-E505-FA86-81EAB864917F}"/>
                </a:ext>
              </a:extLst>
            </p:cNvPr>
            <p:cNvPicPr>
              <a:picLocks noChangeAspect="1"/>
            </p:cNvPicPr>
            <p:nvPr/>
          </p:nvPicPr>
          <p:blipFill>
            <a:blip r:embed="rId4"/>
            <a:stretch>
              <a:fillRect/>
            </a:stretch>
          </p:blipFill>
          <p:spPr>
            <a:xfrm>
              <a:off x="9517276" y="3564170"/>
              <a:ext cx="2188669" cy="1855699"/>
            </a:xfrm>
            <a:prstGeom prst="rect">
              <a:avLst/>
            </a:prstGeom>
          </p:spPr>
        </p:pic>
        <p:pic>
          <p:nvPicPr>
            <p:cNvPr id="10" name="Picture 9">
              <a:extLst>
                <a:ext uri="{FF2B5EF4-FFF2-40B4-BE49-F238E27FC236}">
                  <a16:creationId xmlns:a16="http://schemas.microsoft.com/office/drawing/2014/main" id="{00D2B667-5416-E188-965B-D80D51D15C73}"/>
                </a:ext>
              </a:extLst>
            </p:cNvPr>
            <p:cNvPicPr>
              <a:picLocks noChangeAspect="1"/>
            </p:cNvPicPr>
            <p:nvPr/>
          </p:nvPicPr>
          <p:blipFill>
            <a:blip r:embed="rId5"/>
            <a:stretch>
              <a:fillRect/>
            </a:stretch>
          </p:blipFill>
          <p:spPr>
            <a:xfrm>
              <a:off x="9475340" y="5419869"/>
              <a:ext cx="2230605" cy="2152232"/>
            </a:xfrm>
            <a:prstGeom prst="rect">
              <a:avLst/>
            </a:prstGeom>
          </p:spPr>
        </p:pic>
      </p:grpSp>
      <p:grpSp>
        <p:nvGrpSpPr>
          <p:cNvPr id="12" name="Group 11">
            <a:extLst>
              <a:ext uri="{FF2B5EF4-FFF2-40B4-BE49-F238E27FC236}">
                <a16:creationId xmlns:a16="http://schemas.microsoft.com/office/drawing/2014/main" id="{CE77A254-01BA-0577-FE82-3A70FCA70FB3}"/>
              </a:ext>
            </a:extLst>
          </p:cNvPr>
          <p:cNvGrpSpPr/>
          <p:nvPr/>
        </p:nvGrpSpPr>
        <p:grpSpPr>
          <a:xfrm>
            <a:off x="7568272" y="211976"/>
            <a:ext cx="2543791" cy="3218847"/>
            <a:chOff x="4402376" y="1547291"/>
            <a:chExt cx="3688816" cy="4229864"/>
          </a:xfrm>
        </p:grpSpPr>
        <p:pic>
          <p:nvPicPr>
            <p:cNvPr id="13" name="Picture 12">
              <a:extLst>
                <a:ext uri="{FF2B5EF4-FFF2-40B4-BE49-F238E27FC236}">
                  <a16:creationId xmlns:a16="http://schemas.microsoft.com/office/drawing/2014/main" id="{58CC4EB7-3B9D-615A-412A-A72AF394389C}"/>
                </a:ext>
              </a:extLst>
            </p:cNvPr>
            <p:cNvPicPr/>
            <p:nvPr/>
          </p:nvPicPr>
          <p:blipFill>
            <a:blip r:embed="rId6"/>
            <a:stretch>
              <a:fillRect/>
            </a:stretch>
          </p:blipFill>
          <p:spPr>
            <a:xfrm>
              <a:off x="4436441" y="2148130"/>
              <a:ext cx="3571875" cy="3629025"/>
            </a:xfrm>
            <a:prstGeom prst="rect">
              <a:avLst/>
            </a:prstGeom>
          </p:spPr>
        </p:pic>
        <p:pic>
          <p:nvPicPr>
            <p:cNvPr id="14" name="Picture 13">
              <a:extLst>
                <a:ext uri="{FF2B5EF4-FFF2-40B4-BE49-F238E27FC236}">
                  <a16:creationId xmlns:a16="http://schemas.microsoft.com/office/drawing/2014/main" id="{E80CFB61-356E-4A23-834D-3A7B768E7679}"/>
                </a:ext>
              </a:extLst>
            </p:cNvPr>
            <p:cNvPicPr>
              <a:picLocks noChangeAspect="1"/>
            </p:cNvPicPr>
            <p:nvPr/>
          </p:nvPicPr>
          <p:blipFill rotWithShape="1">
            <a:blip r:embed="rId7"/>
            <a:srcRect l="197" t="17137" r="-197" b="-17137"/>
            <a:stretch/>
          </p:blipFill>
          <p:spPr>
            <a:xfrm>
              <a:off x="4402376" y="1547291"/>
              <a:ext cx="3688816" cy="585919"/>
            </a:xfrm>
            <a:prstGeom prst="rect">
              <a:avLst/>
            </a:prstGeom>
          </p:spPr>
        </p:pic>
        <p:pic>
          <p:nvPicPr>
            <p:cNvPr id="15" name="Picture 14">
              <a:extLst>
                <a:ext uri="{FF2B5EF4-FFF2-40B4-BE49-F238E27FC236}">
                  <a16:creationId xmlns:a16="http://schemas.microsoft.com/office/drawing/2014/main" id="{15A41D9C-A74B-24C4-6EFF-381321E6D8BA}"/>
                </a:ext>
              </a:extLst>
            </p:cNvPr>
            <p:cNvPicPr>
              <a:picLocks noChangeAspect="1"/>
            </p:cNvPicPr>
            <p:nvPr/>
          </p:nvPicPr>
          <p:blipFill>
            <a:blip r:embed="rId8"/>
            <a:stretch>
              <a:fillRect/>
            </a:stretch>
          </p:blipFill>
          <p:spPr>
            <a:xfrm>
              <a:off x="4812365" y="1876808"/>
              <a:ext cx="3242884" cy="257175"/>
            </a:xfrm>
            <a:prstGeom prst="rect">
              <a:avLst/>
            </a:prstGeom>
          </p:spPr>
        </p:pic>
      </p:grpSp>
      <p:pic>
        <p:nvPicPr>
          <p:cNvPr id="16" name="Picture 15">
            <a:extLst>
              <a:ext uri="{FF2B5EF4-FFF2-40B4-BE49-F238E27FC236}">
                <a16:creationId xmlns:a16="http://schemas.microsoft.com/office/drawing/2014/main" id="{AD73DB95-6E02-D283-23C0-2D63527C5E79}"/>
              </a:ext>
            </a:extLst>
          </p:cNvPr>
          <p:cNvPicPr>
            <a:picLocks noChangeAspect="1"/>
          </p:cNvPicPr>
          <p:nvPr/>
        </p:nvPicPr>
        <p:blipFill>
          <a:blip r:embed="rId9"/>
          <a:stretch>
            <a:fillRect/>
          </a:stretch>
        </p:blipFill>
        <p:spPr>
          <a:xfrm>
            <a:off x="7591763" y="3431999"/>
            <a:ext cx="2458610" cy="3273764"/>
          </a:xfrm>
          <a:prstGeom prst="rect">
            <a:avLst/>
          </a:prstGeom>
        </p:spPr>
      </p:pic>
      <p:sp>
        <p:nvSpPr>
          <p:cNvPr id="4" name="Rectangle 3">
            <a:extLst>
              <a:ext uri="{FF2B5EF4-FFF2-40B4-BE49-F238E27FC236}">
                <a16:creationId xmlns:a16="http://schemas.microsoft.com/office/drawing/2014/main" id="{3B6C0661-B92E-55A1-7C06-0EAF28AC3C80}"/>
              </a:ext>
            </a:extLst>
          </p:cNvPr>
          <p:cNvSpPr/>
          <p:nvPr/>
        </p:nvSpPr>
        <p:spPr>
          <a:xfrm>
            <a:off x="2" y="-30996"/>
            <a:ext cx="3009898" cy="6888996"/>
          </a:xfrm>
          <a:prstGeom prst="rect">
            <a:avLst/>
          </a:prstGeom>
          <a:gradFill flip="none" rotWithShape="1">
            <a:gsLst>
              <a:gs pos="90000">
                <a:schemeClr val="accent6"/>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9D836CA-2786-AF2E-C060-BD81E771FED3}"/>
              </a:ext>
            </a:extLst>
          </p:cNvPr>
          <p:cNvSpPr txBox="1">
            <a:spLocks/>
          </p:cNvSpPr>
          <p:nvPr/>
        </p:nvSpPr>
        <p:spPr>
          <a:xfrm>
            <a:off x="456299" y="1482609"/>
            <a:ext cx="2341236" cy="27108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US" sz="2800" b="1" dirty="0">
                <a:solidFill>
                  <a:schemeClr val="accent2">
                    <a:lumMod val="20000"/>
                    <a:lumOff val="80000"/>
                  </a:schemeClr>
                </a:solidFill>
                <a:latin typeface="Poppins" panose="00000500000000000000" pitchFamily="2" charset="0"/>
                <a:cs typeface="Poppins" panose="00000500000000000000" pitchFamily="2" charset="0"/>
              </a:rPr>
              <a:t>DANO GROWTH SHAKTI LAUNCH</a:t>
            </a:r>
            <a:endParaRPr lang="en-US" sz="2800" b="1" spc="-150" dirty="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45AFA0EE-3E7A-E903-DB1C-583E40DC0576}"/>
              </a:ext>
            </a:extLst>
          </p:cNvPr>
          <p:cNvSpPr txBox="1"/>
          <p:nvPr/>
        </p:nvSpPr>
        <p:spPr>
          <a:xfrm>
            <a:off x="456299" y="3852223"/>
            <a:ext cx="2772864" cy="954107"/>
          </a:xfrm>
          <a:prstGeom prst="rect">
            <a:avLst/>
          </a:prstGeom>
          <a:noFill/>
        </p:spPr>
        <p:txBody>
          <a:bodyPr wrap="square">
            <a:spAutoFit/>
          </a:bodyPr>
          <a:lstStyle/>
          <a:p>
            <a:r>
              <a:rPr lang="en-US" sz="2800" b="1" dirty="0">
                <a:solidFill>
                  <a:schemeClr val="bg1"/>
                </a:solidFill>
                <a:latin typeface="Poppins" panose="00000500000000000000" pitchFamily="2" charset="0"/>
                <a:cs typeface="Poppins" panose="00000500000000000000" pitchFamily="2" charset="0"/>
              </a:rPr>
              <a:t>GROUP COLLAB</a:t>
            </a:r>
            <a:endParaRPr lang="en-US" sz="2800" dirty="0"/>
          </a:p>
        </p:txBody>
      </p:sp>
      <p:sp>
        <p:nvSpPr>
          <p:cNvPr id="18" name="TextBox 17">
            <a:extLst>
              <a:ext uri="{FF2B5EF4-FFF2-40B4-BE49-F238E27FC236}">
                <a16:creationId xmlns:a16="http://schemas.microsoft.com/office/drawing/2014/main" id="{A480F90B-8FAA-F706-5952-99A2D3A6FF9F}"/>
              </a:ext>
            </a:extLst>
          </p:cNvPr>
          <p:cNvSpPr txBox="1"/>
          <p:nvPr/>
        </p:nvSpPr>
        <p:spPr>
          <a:xfrm>
            <a:off x="3460641" y="1873509"/>
            <a:ext cx="3391803"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000000"/>
                </a:solidFill>
                <a:effectLst/>
                <a:uLnTx/>
                <a:uFillTx/>
                <a:latin typeface="Poppins" panose="00000500000000000000" pitchFamily="2" charset="0"/>
                <a:cs typeface="Rajdhani" panose="02000000000000000000" pitchFamily="2" charset="0"/>
              </a:rPr>
              <a:t>Dano</a:t>
            </a:r>
            <a:r>
              <a:rPr kumimoji="0" lang="en-GB" sz="10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Launched a special milk line that offers double nutrition and double vitamin. The Particular product is targeted towards SEC B, C, D segment </a:t>
            </a:r>
            <a:r>
              <a:rPr lang="en-GB" sz="1000" dirty="0">
                <a:solidFill>
                  <a:srgbClr val="000000"/>
                </a:solidFill>
                <a:latin typeface="Poppins" panose="00000500000000000000" pitchFamily="2" charset="0"/>
                <a:cs typeface="Rajdhani" panose="02000000000000000000" pitchFamily="2" charset="0"/>
              </a:rPr>
              <a:t>and wanted to create awareness among the TG. </a:t>
            </a:r>
            <a:endParaRPr kumimoji="0" lang="en-US" sz="1000" b="1"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p:txBody>
      </p:sp>
      <p:sp>
        <p:nvSpPr>
          <p:cNvPr id="19" name="Rectangle 18">
            <a:extLst>
              <a:ext uri="{FF2B5EF4-FFF2-40B4-BE49-F238E27FC236}">
                <a16:creationId xmlns:a16="http://schemas.microsoft.com/office/drawing/2014/main" id="{33F9F2B9-F8EB-B88B-B697-A2B951FCBED2}"/>
              </a:ext>
            </a:extLst>
          </p:cNvPr>
          <p:cNvSpPr/>
          <p:nvPr/>
        </p:nvSpPr>
        <p:spPr>
          <a:xfrm>
            <a:off x="3878032" y="1033120"/>
            <a:ext cx="2957848" cy="771761"/>
          </a:xfrm>
          <a:prstGeom prst="rect">
            <a:avLst/>
          </a:prstGeom>
        </p:spPr>
        <p:txBody>
          <a:bodyPr wrap="square"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gradFill>
                  <a:gsLst>
                    <a:gs pos="100000">
                      <a:schemeClr val="accent6"/>
                    </a:gs>
                    <a:gs pos="0">
                      <a:srgbClr val="EF8B25"/>
                    </a:gs>
                  </a:gsLst>
                  <a:path path="circle">
                    <a:fillToRect r="100000" b="100000"/>
                  </a:path>
                </a:gradFill>
                <a:effectLst/>
                <a:uLnTx/>
                <a:uFillTx/>
                <a:latin typeface="Poppins" panose="00000500000000000000" pitchFamily="2" charset="0"/>
                <a:cs typeface="Poppins" panose="00000500000000000000" pitchFamily="2" charset="0"/>
              </a:rPr>
              <a:t>WHAT WAS THE BRAND’S DESIRE?</a:t>
            </a:r>
            <a:endParaRPr kumimoji="0" lang="en-US" b="0" i="0" u="none" strike="noStrike" kern="1200" cap="none" spc="0" normalizeH="0" baseline="0" noProof="0" dirty="0">
              <a:ln>
                <a:noFill/>
              </a:ln>
              <a:gradFill>
                <a:gsLst>
                  <a:gs pos="100000">
                    <a:schemeClr val="accent6"/>
                  </a:gs>
                  <a:gs pos="0">
                    <a:srgbClr val="EF8B25"/>
                  </a:gs>
                </a:gsLst>
                <a:path path="circle">
                  <a:fillToRect r="100000" b="100000"/>
                </a:path>
              </a:gradFill>
              <a:effectLst/>
              <a:uLnTx/>
              <a:uFillTx/>
              <a:latin typeface="Poppins" panose="00000500000000000000" pitchFamily="2" charset="0"/>
              <a:cs typeface="Rajdhani" panose="02000000000000000000" pitchFamily="2" charset="0"/>
            </a:endParaRPr>
          </a:p>
        </p:txBody>
      </p:sp>
      <p:pic>
        <p:nvPicPr>
          <p:cNvPr id="20" name="Picture 19">
            <a:extLst>
              <a:ext uri="{FF2B5EF4-FFF2-40B4-BE49-F238E27FC236}">
                <a16:creationId xmlns:a16="http://schemas.microsoft.com/office/drawing/2014/main" id="{D530882F-C73E-F3C1-36E4-E8E919FA55EE}"/>
              </a:ext>
            </a:extLst>
          </p:cNvPr>
          <p:cNvPicPr>
            <a:picLocks noChangeAspect="1"/>
          </p:cNvPicPr>
          <p:nvPr/>
        </p:nvPicPr>
        <p:blipFill>
          <a:blip r:embed="rId10"/>
          <a:stretch>
            <a:fillRect/>
          </a:stretch>
        </p:blipFill>
        <p:spPr>
          <a:xfrm>
            <a:off x="3553418" y="1258378"/>
            <a:ext cx="275965" cy="275965"/>
          </a:xfrm>
          <a:prstGeom prst="rect">
            <a:avLst/>
          </a:prstGeom>
        </p:spPr>
      </p:pic>
      <p:sp>
        <p:nvSpPr>
          <p:cNvPr id="21" name="TextBox 20">
            <a:extLst>
              <a:ext uri="{FF2B5EF4-FFF2-40B4-BE49-F238E27FC236}">
                <a16:creationId xmlns:a16="http://schemas.microsoft.com/office/drawing/2014/main" id="{56183A44-C9F6-5417-512D-C4AFA828156C}"/>
              </a:ext>
            </a:extLst>
          </p:cNvPr>
          <p:cNvSpPr txBox="1"/>
          <p:nvPr/>
        </p:nvSpPr>
        <p:spPr>
          <a:xfrm>
            <a:off x="3878032" y="3441880"/>
            <a:ext cx="3474924"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b="1" dirty="0">
                <a:gradFill>
                  <a:gsLst>
                    <a:gs pos="100000">
                      <a:srgbClr val="F68C1F"/>
                    </a:gs>
                    <a:gs pos="0">
                      <a:schemeClr val="accent6"/>
                    </a:gs>
                  </a:gsLst>
                  <a:path path="circle">
                    <a:fillToRect l="100000" t="100000"/>
                  </a:path>
                </a:gradFill>
                <a:latin typeface="Poppins" panose="00000500000000000000" pitchFamily="2" charset="0"/>
                <a:cs typeface="Poppins" panose="00000500000000000000" pitchFamily="2" charset="0"/>
              </a:rPr>
              <a:t>HOW DID MAKE IT HAPPEN?</a:t>
            </a:r>
            <a:endParaRPr kumimoji="0" lang="en-US" b="1" i="0" u="none" strike="noStrike" kern="1200" cap="none" spc="0" normalizeH="0" baseline="0" noProof="0" dirty="0">
              <a:ln>
                <a:noFill/>
              </a:ln>
              <a:gradFill>
                <a:gsLst>
                  <a:gs pos="100000">
                    <a:srgbClr val="F68C1F"/>
                  </a:gs>
                  <a:gs pos="0">
                    <a:schemeClr val="accent6"/>
                  </a:gs>
                </a:gsLst>
                <a:path path="circle">
                  <a:fillToRect l="100000" t="100000"/>
                </a:path>
              </a:gradFill>
              <a:effectLst/>
              <a:uLnTx/>
              <a:uFillTx/>
              <a:latin typeface="Poppins" panose="00000500000000000000" pitchFamily="2" charset="0"/>
              <a:ea typeface="+mn-ea"/>
              <a:cs typeface="Poppins" panose="00000500000000000000" pitchFamily="2" charset="0"/>
            </a:endParaRPr>
          </a:p>
        </p:txBody>
      </p:sp>
      <p:grpSp>
        <p:nvGrpSpPr>
          <p:cNvPr id="22" name="Group 21">
            <a:extLst>
              <a:ext uri="{FF2B5EF4-FFF2-40B4-BE49-F238E27FC236}">
                <a16:creationId xmlns:a16="http://schemas.microsoft.com/office/drawing/2014/main" id="{7A9F8528-F83E-7E7D-20B2-46D507DB661E}"/>
              </a:ext>
            </a:extLst>
          </p:cNvPr>
          <p:cNvGrpSpPr>
            <a:grpSpLocks noChangeAspect="1"/>
          </p:cNvGrpSpPr>
          <p:nvPr/>
        </p:nvGrpSpPr>
        <p:grpSpPr>
          <a:xfrm>
            <a:off x="3553418" y="3479626"/>
            <a:ext cx="275965" cy="275965"/>
            <a:chOff x="3430687" y="3515619"/>
            <a:chExt cx="737276" cy="737276"/>
          </a:xfrm>
        </p:grpSpPr>
        <p:sp>
          <p:nvSpPr>
            <p:cNvPr id="23" name="Oval 22">
              <a:extLst>
                <a:ext uri="{FF2B5EF4-FFF2-40B4-BE49-F238E27FC236}">
                  <a16:creationId xmlns:a16="http://schemas.microsoft.com/office/drawing/2014/main" id="{0DB674CC-3B95-CD61-171D-0D74C6D46FA1}"/>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C2CF47C3-0F3F-4A6C-6F5D-E2C461058FEE}"/>
                </a:ext>
              </a:extLst>
            </p:cNvPr>
            <p:cNvPicPr>
              <a:picLocks noChangeAspect="1"/>
            </p:cNvPicPr>
            <p:nvPr/>
          </p:nvPicPr>
          <p:blipFill>
            <a:blip r:embed="rId11"/>
            <a:stretch>
              <a:fillRect/>
            </a:stretch>
          </p:blipFill>
          <p:spPr>
            <a:xfrm>
              <a:off x="3497919" y="3572218"/>
              <a:ext cx="624078" cy="624078"/>
            </a:xfrm>
            <a:prstGeom prst="rect">
              <a:avLst/>
            </a:prstGeom>
          </p:spPr>
        </p:pic>
      </p:grpSp>
    </p:spTree>
    <p:extLst>
      <p:ext uri="{BB962C8B-B14F-4D97-AF65-F5344CB8AC3E}">
        <p14:creationId xmlns:p14="http://schemas.microsoft.com/office/powerpoint/2010/main" val="1196842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4145002"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FF78201-F912-4C15-909C-74F24FCAD2C4}"/>
              </a:ext>
            </a:extLst>
          </p:cNvPr>
          <p:cNvSpPr/>
          <p:nvPr/>
        </p:nvSpPr>
        <p:spPr>
          <a:xfrm>
            <a:off x="5341865" y="1041968"/>
            <a:ext cx="5772013" cy="526524"/>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THE CLIENTS</a:t>
            </a:r>
          </a:p>
        </p:txBody>
      </p:sp>
      <p:sp>
        <p:nvSpPr>
          <p:cNvPr id="17" name="Rectangle 16">
            <a:extLst>
              <a:ext uri="{FF2B5EF4-FFF2-40B4-BE49-F238E27FC236}">
                <a16:creationId xmlns:a16="http://schemas.microsoft.com/office/drawing/2014/main" id="{E525C43A-48C5-4D9A-8389-F7BC86414EFE}"/>
              </a:ext>
            </a:extLst>
          </p:cNvPr>
          <p:cNvSpPr/>
          <p:nvPr/>
        </p:nvSpPr>
        <p:spPr>
          <a:xfrm>
            <a:off x="475083" y="-633055"/>
            <a:ext cx="3261281" cy="5283200"/>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normalizeH="0" baseline="0" noProof="0" dirty="0">
                <a:ln>
                  <a:noFill/>
                </a:ln>
                <a:solidFill>
                  <a:schemeClr val="tx1">
                    <a:lumMod val="75000"/>
                    <a:lumOff val="25000"/>
                  </a:schemeClr>
                </a:solidFill>
                <a:effectLst/>
                <a:uLnTx/>
                <a:uFillTx/>
                <a:latin typeface="Poppins" panose="00000500000000000000" pitchFamily="2" charset="0"/>
                <a:cs typeface="Poppins" panose="00000500000000000000" pitchFamily="2" charset="0"/>
              </a:rPr>
              <a:t>QUERY MANAGEMENT</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400" b="1" i="0" u="none" strike="noStrike" kern="1200" cap="none" spc="300" normalizeH="0" baseline="0" noProof="0" dirty="0">
                <a:ln>
                  <a:noFill/>
                </a:ln>
                <a:solidFill>
                  <a:schemeClr val="tx1">
                    <a:lumMod val="75000"/>
                    <a:lumOff val="25000"/>
                  </a:schemeClr>
                </a:solidFill>
                <a:effectLst/>
                <a:uLnTx/>
                <a:uFillTx/>
                <a:latin typeface="Poppins" panose="00000500000000000000" pitchFamily="2" charset="0"/>
                <a:cs typeface="Rajdhani" panose="02000000000000000000" pitchFamily="2" charset="0"/>
              </a:rPr>
            </a:br>
            <a:r>
              <a:rPr kumimoji="0" lang="en-GB" sz="1400" b="0" i="0" u="none" strike="noStrike" kern="1200" cap="none" spc="0" normalizeH="0" baseline="0" noProof="0" dirty="0">
                <a:ln>
                  <a:noFill/>
                </a:ln>
                <a:solidFill>
                  <a:schemeClr val="tx1">
                    <a:lumMod val="75000"/>
                    <a:lumOff val="25000"/>
                  </a:schemeClr>
                </a:solidFill>
                <a:effectLst/>
                <a:uLnTx/>
                <a:uFillTx/>
                <a:latin typeface="Poppins" panose="00000500000000000000" pitchFamily="2" charset="0"/>
                <a:cs typeface="Rajdhani" panose="02000000000000000000" pitchFamily="2" charset="0"/>
              </a:rPr>
              <a:t>Responding to user comments and messages, To amplify engagement and manage brand reputation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tx1">
                  <a:lumMod val="75000"/>
                  <a:lumOff val="25000"/>
                </a:schemeClr>
              </a:solidFill>
              <a:effectLst/>
              <a:uLnTx/>
              <a:uFillTx/>
              <a:latin typeface="Rajdhani" panose="02000000000000000000" pitchFamily="2" charset="0"/>
              <a:ea typeface="+mn-ea"/>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normalizeH="0" baseline="0" noProof="0" dirty="0">
                <a:ln>
                  <a:noFill/>
                </a:ln>
                <a:solidFill>
                  <a:schemeClr val="tx1">
                    <a:lumMod val="75000"/>
                    <a:lumOff val="25000"/>
                  </a:schemeClr>
                </a:solidFill>
                <a:effectLst/>
                <a:uLnTx/>
                <a:uFillTx/>
                <a:latin typeface="Poppins" panose="00000500000000000000" pitchFamily="2" charset="0"/>
                <a:cs typeface="Poppins" panose="00000500000000000000" pitchFamily="2" charset="0"/>
              </a:rPr>
              <a:t>WHAT IT OFFERS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Rajdhani" panose="02000000000000000000" pitchFamily="2" charset="0"/>
              <a:ea typeface="+mn-ea"/>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Rajdhani" panose="02000000000000000000" pitchFamily="2" charset="0"/>
              <a:ea typeface="+mn-ea"/>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Rajdhani" panose="02000000000000000000" pitchFamily="2" charset="0"/>
              <a:ea typeface="+mn-ea"/>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Rajdhani" panose="02000000000000000000" pitchFamily="2" charset="0"/>
              <a:ea typeface="+mn-ea"/>
              <a:cs typeface="Rajdhani" panose="02000000000000000000" pitchFamily="2" charset="0"/>
            </a:endParaRPr>
          </a:p>
        </p:txBody>
      </p:sp>
      <p:sp>
        <p:nvSpPr>
          <p:cNvPr id="9" name="Google Shape;173;p2">
            <a:extLst>
              <a:ext uri="{FF2B5EF4-FFF2-40B4-BE49-F238E27FC236}">
                <a16:creationId xmlns:a16="http://schemas.microsoft.com/office/drawing/2014/main" id="{C61E99FC-29FE-57F6-1EFD-091F2AE99913}"/>
              </a:ext>
            </a:extLst>
          </p:cNvPr>
          <p:cNvSpPr txBox="1"/>
          <p:nvPr/>
        </p:nvSpPr>
        <p:spPr>
          <a:xfrm>
            <a:off x="1109379" y="2623971"/>
            <a:ext cx="2717117" cy="92333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400" b="1" i="0" u="none" strike="noStrike" kern="1200" cap="none" spc="0" normalizeH="0" baseline="0" noProof="0" dirty="0">
                <a:ln>
                  <a:noFill/>
                </a:ln>
                <a:solidFill>
                  <a:schemeClr val="bg2">
                    <a:lumMod val="25000"/>
                  </a:schemeClr>
                </a:solidFill>
                <a:effectLst/>
                <a:uLnTx/>
                <a:uFillTx/>
                <a:latin typeface="Poppins" panose="00000500000000000000" pitchFamily="2" charset="0"/>
                <a:ea typeface="Rajdhani SemiBold"/>
                <a:cs typeface="Poppins" panose="00000500000000000000" pitchFamily="2" charset="0"/>
                <a:sym typeface="Rajdhani SemiBold"/>
              </a:rPr>
              <a:t>HUMAN RESOURCES</a:t>
            </a:r>
            <a:endParaRPr kumimoji="0" sz="1100" b="1" i="0" u="none" strike="noStrike" kern="1200" cap="none" spc="0" normalizeH="0" baseline="0" noProof="0" dirty="0">
              <a:ln>
                <a:noFill/>
              </a:ln>
              <a:solidFill>
                <a:schemeClr val="bg2">
                  <a:lumMod val="25000"/>
                </a:schemeClr>
              </a:solidFill>
              <a:effectLst/>
              <a:uLnTx/>
              <a:uFillTx/>
              <a:latin typeface="Poppins" panose="00000500000000000000" pitchFamily="2" charset="0"/>
              <a:ea typeface="Helvetica Neue Light"/>
              <a:cs typeface="Poppins" panose="00000500000000000000" pitchFamily="2" charset="0"/>
              <a:sym typeface="Helvetica Neue Light"/>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200" b="0" i="0" u="none" strike="noStrike" kern="1200" cap="none" spc="0" normalizeH="0" baseline="0" noProof="0" dirty="0">
                <a:ln>
                  <a:noFill/>
                </a:ln>
                <a:solidFill>
                  <a:prstClr val="black"/>
                </a:solidFill>
                <a:effectLst/>
                <a:uLnTx/>
                <a:uFillTx/>
                <a:latin typeface="Poppins" panose="00000500000000000000" pitchFamily="2" charset="0"/>
                <a:ea typeface="Rajdhani"/>
                <a:cs typeface="Rajdhani"/>
                <a:sym typeface="Rajdhani"/>
              </a:rPr>
              <a:t>Highly trained customer engagement officers</a:t>
            </a:r>
            <a:endParaRPr kumimoji="0" sz="1050" b="0" i="0" u="none" strike="noStrike" kern="1200" cap="none" spc="0" normalizeH="0" baseline="0" noProof="0" dirty="0">
              <a:ln>
                <a:noFill/>
              </a:ln>
              <a:solidFill>
                <a:prstClr val="black"/>
              </a:solidFill>
              <a:effectLst/>
              <a:uLnTx/>
              <a:uFillTx/>
              <a:latin typeface="Poppins" panose="00000500000000000000" pitchFamily="2" charset="0"/>
              <a:ea typeface="Helvetica Neue Light"/>
              <a:cs typeface="Helvetica Neue Light"/>
              <a:sym typeface="Helvetica Neue Light"/>
            </a:endParaRPr>
          </a:p>
        </p:txBody>
      </p:sp>
      <p:grpSp>
        <p:nvGrpSpPr>
          <p:cNvPr id="10" name="Google Shape;183;p2">
            <a:extLst>
              <a:ext uri="{FF2B5EF4-FFF2-40B4-BE49-F238E27FC236}">
                <a16:creationId xmlns:a16="http://schemas.microsoft.com/office/drawing/2014/main" id="{77C55DCE-7F97-CA17-E051-686F00633B6C}"/>
              </a:ext>
            </a:extLst>
          </p:cNvPr>
          <p:cNvGrpSpPr/>
          <p:nvPr/>
        </p:nvGrpSpPr>
        <p:grpSpPr>
          <a:xfrm>
            <a:off x="585134" y="2684496"/>
            <a:ext cx="443025" cy="443025"/>
            <a:chOff x="2963867" y="2541576"/>
            <a:chExt cx="982760" cy="982760"/>
          </a:xfrm>
        </p:grpSpPr>
        <p:sp>
          <p:nvSpPr>
            <p:cNvPr id="12" name="Google Shape;184;p2">
              <a:extLst>
                <a:ext uri="{FF2B5EF4-FFF2-40B4-BE49-F238E27FC236}">
                  <a16:creationId xmlns:a16="http://schemas.microsoft.com/office/drawing/2014/main" id="{6B8FF67D-BB81-E871-2408-F4025A85FA26}"/>
                </a:ext>
              </a:extLst>
            </p:cNvPr>
            <p:cNvSpPr/>
            <p:nvPr/>
          </p:nvSpPr>
          <p:spPr>
            <a:xfrm>
              <a:off x="2963867" y="2541576"/>
              <a:ext cx="982760" cy="98276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endParaRPr kumimoji="0" sz="32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13" name="Google Shape;185;p2">
              <a:extLst>
                <a:ext uri="{FF2B5EF4-FFF2-40B4-BE49-F238E27FC236}">
                  <a16:creationId xmlns:a16="http://schemas.microsoft.com/office/drawing/2014/main" id="{39B41ADB-7130-EFA0-39E2-DB57BD9AAF8F}"/>
                </a:ext>
              </a:extLst>
            </p:cNvPr>
            <p:cNvSpPr/>
            <p:nvPr/>
          </p:nvSpPr>
          <p:spPr>
            <a:xfrm>
              <a:off x="3275065" y="2776574"/>
              <a:ext cx="360363" cy="512763"/>
            </a:xfrm>
            <a:custGeom>
              <a:avLst/>
              <a:gdLst/>
              <a:ahLst/>
              <a:cxnLst/>
              <a:rect l="l" t="t" r="r" b="b"/>
              <a:pathLst>
                <a:path w="120000" h="120000" extrusionOk="0">
                  <a:moveTo>
                    <a:pt x="87804" y="49655"/>
                  </a:moveTo>
                  <a:cubicBezTo>
                    <a:pt x="87804" y="111724"/>
                    <a:pt x="87804" y="111724"/>
                    <a:pt x="87804" y="111724"/>
                  </a:cubicBezTo>
                  <a:cubicBezTo>
                    <a:pt x="87804" y="115862"/>
                    <a:pt x="81951" y="120000"/>
                    <a:pt x="76097" y="120000"/>
                  </a:cubicBezTo>
                  <a:cubicBezTo>
                    <a:pt x="70243" y="120000"/>
                    <a:pt x="64390" y="115862"/>
                    <a:pt x="64390" y="111724"/>
                  </a:cubicBezTo>
                  <a:cubicBezTo>
                    <a:pt x="64390" y="82758"/>
                    <a:pt x="64390" y="82758"/>
                    <a:pt x="64390" y="82758"/>
                  </a:cubicBezTo>
                  <a:cubicBezTo>
                    <a:pt x="55609" y="82758"/>
                    <a:pt x="55609" y="82758"/>
                    <a:pt x="55609" y="82758"/>
                  </a:cubicBezTo>
                  <a:cubicBezTo>
                    <a:pt x="55609" y="111724"/>
                    <a:pt x="55609" y="111724"/>
                    <a:pt x="55609" y="111724"/>
                  </a:cubicBezTo>
                  <a:cubicBezTo>
                    <a:pt x="55609" y="115862"/>
                    <a:pt x="52682" y="120000"/>
                    <a:pt x="43902" y="120000"/>
                  </a:cubicBezTo>
                  <a:cubicBezTo>
                    <a:pt x="38048" y="120000"/>
                    <a:pt x="32195" y="115862"/>
                    <a:pt x="32195" y="111724"/>
                  </a:cubicBezTo>
                  <a:cubicBezTo>
                    <a:pt x="32195" y="49655"/>
                    <a:pt x="32195" y="49655"/>
                    <a:pt x="32195" y="49655"/>
                  </a:cubicBezTo>
                  <a:cubicBezTo>
                    <a:pt x="2926" y="28965"/>
                    <a:pt x="2926" y="28965"/>
                    <a:pt x="2926" y="28965"/>
                  </a:cubicBezTo>
                  <a:cubicBezTo>
                    <a:pt x="0" y="26896"/>
                    <a:pt x="0" y="20689"/>
                    <a:pt x="2926" y="18620"/>
                  </a:cubicBezTo>
                  <a:cubicBezTo>
                    <a:pt x="5853" y="16551"/>
                    <a:pt x="14634" y="16551"/>
                    <a:pt x="17560" y="18620"/>
                  </a:cubicBezTo>
                  <a:cubicBezTo>
                    <a:pt x="40975" y="35172"/>
                    <a:pt x="40975" y="35172"/>
                    <a:pt x="40975" y="35172"/>
                  </a:cubicBezTo>
                  <a:cubicBezTo>
                    <a:pt x="79024" y="35172"/>
                    <a:pt x="79024" y="35172"/>
                    <a:pt x="79024" y="35172"/>
                  </a:cubicBezTo>
                  <a:cubicBezTo>
                    <a:pt x="102439" y="18620"/>
                    <a:pt x="102439" y="18620"/>
                    <a:pt x="102439" y="18620"/>
                  </a:cubicBezTo>
                  <a:cubicBezTo>
                    <a:pt x="108292" y="16551"/>
                    <a:pt x="114146" y="16551"/>
                    <a:pt x="117073" y="18620"/>
                  </a:cubicBezTo>
                  <a:cubicBezTo>
                    <a:pt x="120000" y="20689"/>
                    <a:pt x="120000" y="26896"/>
                    <a:pt x="117073" y="28965"/>
                  </a:cubicBezTo>
                  <a:lnTo>
                    <a:pt x="87804" y="49655"/>
                  </a:lnTo>
                  <a:close/>
                  <a:moveTo>
                    <a:pt x="61463" y="33103"/>
                  </a:moveTo>
                  <a:cubicBezTo>
                    <a:pt x="46829" y="33103"/>
                    <a:pt x="38048" y="24827"/>
                    <a:pt x="38048" y="16551"/>
                  </a:cubicBezTo>
                  <a:cubicBezTo>
                    <a:pt x="38048" y="8275"/>
                    <a:pt x="46829" y="0"/>
                    <a:pt x="61463" y="0"/>
                  </a:cubicBezTo>
                  <a:cubicBezTo>
                    <a:pt x="73170" y="0"/>
                    <a:pt x="84878" y="8275"/>
                    <a:pt x="84878" y="16551"/>
                  </a:cubicBezTo>
                  <a:cubicBezTo>
                    <a:pt x="84878" y="24827"/>
                    <a:pt x="73170" y="33103"/>
                    <a:pt x="61463" y="33103"/>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grpSp>
      <p:sp>
        <p:nvSpPr>
          <p:cNvPr id="14" name="Google Shape;173;p2">
            <a:extLst>
              <a:ext uri="{FF2B5EF4-FFF2-40B4-BE49-F238E27FC236}">
                <a16:creationId xmlns:a16="http://schemas.microsoft.com/office/drawing/2014/main" id="{FE9143B2-757A-C664-DF64-F817D7A04AF6}"/>
              </a:ext>
            </a:extLst>
          </p:cNvPr>
          <p:cNvSpPr txBox="1"/>
          <p:nvPr/>
        </p:nvSpPr>
        <p:spPr>
          <a:xfrm>
            <a:off x="1085349" y="3637058"/>
            <a:ext cx="2717117" cy="92333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GB" sz="1400" b="1" i="0" u="none" strike="noStrike" kern="1200" cap="none" spc="0" normalizeH="0" baseline="0" noProof="0" dirty="0">
                <a:ln>
                  <a:noFill/>
                </a:ln>
                <a:solidFill>
                  <a:schemeClr val="bg2">
                    <a:lumMod val="25000"/>
                  </a:schemeClr>
                </a:solidFill>
                <a:effectLst/>
                <a:uLnTx/>
                <a:uFillTx/>
                <a:latin typeface="Poppins" panose="00000500000000000000" pitchFamily="2" charset="0"/>
                <a:ea typeface="Rajdhani SemiBold"/>
                <a:cs typeface="Poppins" panose="00000500000000000000" pitchFamily="2" charset="0"/>
                <a:sym typeface="Rajdhani SemiBold"/>
              </a:rPr>
              <a:t>SMART TOOL</a:t>
            </a: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a:sym typeface="Rajdhani SemiBold"/>
              </a:rPr>
              <a:t>Custom software to manage incoming queries across platforms</a:t>
            </a:r>
          </a:p>
        </p:txBody>
      </p:sp>
      <p:grpSp>
        <p:nvGrpSpPr>
          <p:cNvPr id="23" name="Google Shape;177;p2">
            <a:extLst>
              <a:ext uri="{FF2B5EF4-FFF2-40B4-BE49-F238E27FC236}">
                <a16:creationId xmlns:a16="http://schemas.microsoft.com/office/drawing/2014/main" id="{E4921243-5752-FF13-D3BF-3E5123E2D971}"/>
              </a:ext>
            </a:extLst>
          </p:cNvPr>
          <p:cNvGrpSpPr/>
          <p:nvPr/>
        </p:nvGrpSpPr>
        <p:grpSpPr>
          <a:xfrm>
            <a:off x="570022" y="3726815"/>
            <a:ext cx="413793" cy="413793"/>
            <a:chOff x="2963867" y="3717706"/>
            <a:chExt cx="982760" cy="982760"/>
          </a:xfrm>
        </p:grpSpPr>
        <p:sp>
          <p:nvSpPr>
            <p:cNvPr id="24" name="Google Shape;178;p2">
              <a:extLst>
                <a:ext uri="{FF2B5EF4-FFF2-40B4-BE49-F238E27FC236}">
                  <a16:creationId xmlns:a16="http://schemas.microsoft.com/office/drawing/2014/main" id="{B7B0C89E-F694-1C4C-7AF9-9FA6F2D88F5A}"/>
                </a:ext>
              </a:extLst>
            </p:cNvPr>
            <p:cNvSpPr/>
            <p:nvPr/>
          </p:nvSpPr>
          <p:spPr>
            <a:xfrm>
              <a:off x="2963867" y="3717706"/>
              <a:ext cx="982760" cy="98276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endParaRPr kumimoji="0" sz="32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25" name="Google Shape;179;p2">
              <a:extLst>
                <a:ext uri="{FF2B5EF4-FFF2-40B4-BE49-F238E27FC236}">
                  <a16:creationId xmlns:a16="http://schemas.microsoft.com/office/drawing/2014/main" id="{EFA5A0C8-52A8-193B-7522-2C59F5380056}"/>
                </a:ext>
              </a:extLst>
            </p:cNvPr>
            <p:cNvSpPr/>
            <p:nvPr/>
          </p:nvSpPr>
          <p:spPr>
            <a:xfrm>
              <a:off x="3188863" y="3962492"/>
              <a:ext cx="503767" cy="493187"/>
            </a:xfrm>
            <a:custGeom>
              <a:avLst/>
              <a:gdLst/>
              <a:ahLst/>
              <a:cxnLst/>
              <a:rect l="l" t="t" r="r" b="b"/>
              <a:pathLst>
                <a:path w="120000" h="120000" extrusionOk="0">
                  <a:moveTo>
                    <a:pt x="89366" y="71294"/>
                  </a:moveTo>
                  <a:cubicBezTo>
                    <a:pt x="91439" y="69176"/>
                    <a:pt x="91439" y="69176"/>
                    <a:pt x="91439" y="69176"/>
                  </a:cubicBezTo>
                  <a:cubicBezTo>
                    <a:pt x="92130" y="68470"/>
                    <a:pt x="92130" y="67294"/>
                    <a:pt x="91439" y="66588"/>
                  </a:cubicBezTo>
                  <a:cubicBezTo>
                    <a:pt x="90748" y="65647"/>
                    <a:pt x="89596" y="65647"/>
                    <a:pt x="88905" y="66588"/>
                  </a:cubicBezTo>
                  <a:cubicBezTo>
                    <a:pt x="85451" y="69882"/>
                    <a:pt x="85451" y="69882"/>
                    <a:pt x="85451" y="69882"/>
                  </a:cubicBezTo>
                  <a:cubicBezTo>
                    <a:pt x="85451" y="69882"/>
                    <a:pt x="85451" y="69882"/>
                    <a:pt x="85451" y="69882"/>
                  </a:cubicBezTo>
                  <a:cubicBezTo>
                    <a:pt x="85451" y="69882"/>
                    <a:pt x="85451" y="69882"/>
                    <a:pt x="85451" y="69882"/>
                  </a:cubicBezTo>
                  <a:cubicBezTo>
                    <a:pt x="79001" y="76705"/>
                    <a:pt x="79001" y="76705"/>
                    <a:pt x="79001" y="76705"/>
                  </a:cubicBezTo>
                  <a:cubicBezTo>
                    <a:pt x="68406" y="65882"/>
                    <a:pt x="68406" y="65882"/>
                    <a:pt x="68406" y="65882"/>
                  </a:cubicBezTo>
                  <a:cubicBezTo>
                    <a:pt x="95585" y="37882"/>
                    <a:pt x="95585" y="37882"/>
                    <a:pt x="95585" y="37882"/>
                  </a:cubicBezTo>
                  <a:cubicBezTo>
                    <a:pt x="96967" y="38352"/>
                    <a:pt x="98579" y="38352"/>
                    <a:pt x="99961" y="38352"/>
                  </a:cubicBezTo>
                  <a:cubicBezTo>
                    <a:pt x="105028" y="38352"/>
                    <a:pt x="109635" y="36470"/>
                    <a:pt x="113320" y="32941"/>
                  </a:cubicBezTo>
                  <a:cubicBezTo>
                    <a:pt x="118157" y="27764"/>
                    <a:pt x="120000" y="20470"/>
                    <a:pt x="117927" y="13647"/>
                  </a:cubicBezTo>
                  <a:cubicBezTo>
                    <a:pt x="117927" y="12941"/>
                    <a:pt x="117236" y="12470"/>
                    <a:pt x="116775" y="12235"/>
                  </a:cubicBezTo>
                  <a:cubicBezTo>
                    <a:pt x="116084" y="12235"/>
                    <a:pt x="115393" y="12470"/>
                    <a:pt x="114932" y="12941"/>
                  </a:cubicBezTo>
                  <a:cubicBezTo>
                    <a:pt x="107332" y="20705"/>
                    <a:pt x="107332" y="20705"/>
                    <a:pt x="107332" y="20705"/>
                  </a:cubicBezTo>
                  <a:cubicBezTo>
                    <a:pt x="100422" y="18823"/>
                    <a:pt x="100422" y="18823"/>
                    <a:pt x="100422" y="18823"/>
                  </a:cubicBezTo>
                  <a:cubicBezTo>
                    <a:pt x="98579" y="11764"/>
                    <a:pt x="98579" y="11764"/>
                    <a:pt x="98579" y="11764"/>
                  </a:cubicBezTo>
                  <a:cubicBezTo>
                    <a:pt x="106180" y="4000"/>
                    <a:pt x="106180" y="4000"/>
                    <a:pt x="106180" y="4000"/>
                  </a:cubicBezTo>
                  <a:cubicBezTo>
                    <a:pt x="106641" y="3529"/>
                    <a:pt x="106871" y="2823"/>
                    <a:pt x="106641" y="2117"/>
                  </a:cubicBezTo>
                  <a:cubicBezTo>
                    <a:pt x="106641" y="1411"/>
                    <a:pt x="106180" y="941"/>
                    <a:pt x="105489" y="705"/>
                  </a:cubicBezTo>
                  <a:cubicBezTo>
                    <a:pt x="103646" y="235"/>
                    <a:pt x="101804" y="0"/>
                    <a:pt x="99961" y="0"/>
                  </a:cubicBezTo>
                  <a:cubicBezTo>
                    <a:pt x="94894" y="0"/>
                    <a:pt x="90287" y="1882"/>
                    <a:pt x="86602" y="5647"/>
                  </a:cubicBezTo>
                  <a:cubicBezTo>
                    <a:pt x="81996" y="10352"/>
                    <a:pt x="80153" y="17176"/>
                    <a:pt x="81765" y="23764"/>
                  </a:cubicBezTo>
                  <a:cubicBezTo>
                    <a:pt x="54357" y="51529"/>
                    <a:pt x="54357" y="51529"/>
                    <a:pt x="54357" y="51529"/>
                  </a:cubicBezTo>
                  <a:cubicBezTo>
                    <a:pt x="28560" y="25176"/>
                    <a:pt x="28560" y="25176"/>
                    <a:pt x="28560" y="25176"/>
                  </a:cubicBezTo>
                  <a:cubicBezTo>
                    <a:pt x="30863" y="22823"/>
                    <a:pt x="30863" y="22823"/>
                    <a:pt x="30863" y="22823"/>
                  </a:cubicBezTo>
                  <a:cubicBezTo>
                    <a:pt x="31554" y="21882"/>
                    <a:pt x="31554" y="20705"/>
                    <a:pt x="30863" y="20000"/>
                  </a:cubicBezTo>
                  <a:cubicBezTo>
                    <a:pt x="13128" y="1882"/>
                    <a:pt x="13128" y="1882"/>
                    <a:pt x="13128" y="1882"/>
                  </a:cubicBezTo>
                  <a:cubicBezTo>
                    <a:pt x="12437" y="1176"/>
                    <a:pt x="11285" y="1176"/>
                    <a:pt x="10595" y="1882"/>
                  </a:cubicBezTo>
                  <a:cubicBezTo>
                    <a:pt x="3224" y="9411"/>
                    <a:pt x="3224" y="9411"/>
                    <a:pt x="3224" y="9411"/>
                  </a:cubicBezTo>
                  <a:cubicBezTo>
                    <a:pt x="2763" y="9647"/>
                    <a:pt x="2763" y="10117"/>
                    <a:pt x="2763" y="10588"/>
                  </a:cubicBezTo>
                  <a:cubicBezTo>
                    <a:pt x="2763" y="11058"/>
                    <a:pt x="2763" y="11764"/>
                    <a:pt x="3224" y="12000"/>
                  </a:cubicBezTo>
                  <a:cubicBezTo>
                    <a:pt x="20959" y="30117"/>
                    <a:pt x="20959" y="30117"/>
                    <a:pt x="20959" y="30117"/>
                  </a:cubicBezTo>
                  <a:cubicBezTo>
                    <a:pt x="21420" y="30588"/>
                    <a:pt x="21880" y="30823"/>
                    <a:pt x="22341" y="30823"/>
                  </a:cubicBezTo>
                  <a:cubicBezTo>
                    <a:pt x="22802" y="30823"/>
                    <a:pt x="23262" y="30588"/>
                    <a:pt x="23493" y="30117"/>
                  </a:cubicBezTo>
                  <a:cubicBezTo>
                    <a:pt x="26026" y="27764"/>
                    <a:pt x="26026" y="27764"/>
                    <a:pt x="26026" y="27764"/>
                  </a:cubicBezTo>
                  <a:cubicBezTo>
                    <a:pt x="51823" y="54117"/>
                    <a:pt x="51823" y="54117"/>
                    <a:pt x="51823" y="54117"/>
                  </a:cubicBezTo>
                  <a:cubicBezTo>
                    <a:pt x="24644" y="82117"/>
                    <a:pt x="24644" y="82117"/>
                    <a:pt x="24644" y="82117"/>
                  </a:cubicBezTo>
                  <a:cubicBezTo>
                    <a:pt x="23032" y="81647"/>
                    <a:pt x="21650" y="81411"/>
                    <a:pt x="20268" y="81411"/>
                  </a:cubicBezTo>
                  <a:cubicBezTo>
                    <a:pt x="15201" y="81411"/>
                    <a:pt x="10364" y="83529"/>
                    <a:pt x="6909" y="87058"/>
                  </a:cubicBezTo>
                  <a:cubicBezTo>
                    <a:pt x="1842" y="92235"/>
                    <a:pt x="0" y="99529"/>
                    <a:pt x="2072" y="106352"/>
                  </a:cubicBezTo>
                  <a:cubicBezTo>
                    <a:pt x="2303" y="107058"/>
                    <a:pt x="2763" y="107529"/>
                    <a:pt x="3454" y="107529"/>
                  </a:cubicBezTo>
                  <a:cubicBezTo>
                    <a:pt x="4145" y="107764"/>
                    <a:pt x="4836" y="107529"/>
                    <a:pt x="5297" y="107058"/>
                  </a:cubicBezTo>
                  <a:cubicBezTo>
                    <a:pt x="12898" y="99294"/>
                    <a:pt x="12898" y="99294"/>
                    <a:pt x="12898" y="99294"/>
                  </a:cubicBezTo>
                  <a:cubicBezTo>
                    <a:pt x="19808" y="101176"/>
                    <a:pt x="19808" y="101176"/>
                    <a:pt x="19808" y="101176"/>
                  </a:cubicBezTo>
                  <a:cubicBezTo>
                    <a:pt x="21420" y="108235"/>
                    <a:pt x="21420" y="108235"/>
                    <a:pt x="21420" y="108235"/>
                  </a:cubicBezTo>
                  <a:cubicBezTo>
                    <a:pt x="13819" y="116000"/>
                    <a:pt x="13819" y="116000"/>
                    <a:pt x="13819" y="116000"/>
                  </a:cubicBezTo>
                  <a:cubicBezTo>
                    <a:pt x="13358" y="116470"/>
                    <a:pt x="13358" y="117176"/>
                    <a:pt x="13358" y="117882"/>
                  </a:cubicBezTo>
                  <a:cubicBezTo>
                    <a:pt x="13589" y="118352"/>
                    <a:pt x="14049" y="119058"/>
                    <a:pt x="14740" y="119058"/>
                  </a:cubicBezTo>
                  <a:cubicBezTo>
                    <a:pt x="16353" y="119764"/>
                    <a:pt x="18195" y="120000"/>
                    <a:pt x="20268" y="120000"/>
                  </a:cubicBezTo>
                  <a:cubicBezTo>
                    <a:pt x="25105" y="120000"/>
                    <a:pt x="29942" y="118117"/>
                    <a:pt x="33397" y="114352"/>
                  </a:cubicBezTo>
                  <a:cubicBezTo>
                    <a:pt x="38234" y="109647"/>
                    <a:pt x="40076" y="102823"/>
                    <a:pt x="38464" y="96235"/>
                  </a:cubicBezTo>
                  <a:cubicBezTo>
                    <a:pt x="65642" y="68470"/>
                    <a:pt x="65642" y="68470"/>
                    <a:pt x="65642" y="68470"/>
                  </a:cubicBezTo>
                  <a:cubicBezTo>
                    <a:pt x="76238" y="79294"/>
                    <a:pt x="76238" y="79294"/>
                    <a:pt x="76238" y="79294"/>
                  </a:cubicBezTo>
                  <a:cubicBezTo>
                    <a:pt x="66333" y="89411"/>
                    <a:pt x="66333" y="89411"/>
                    <a:pt x="66333" y="89411"/>
                  </a:cubicBezTo>
                  <a:cubicBezTo>
                    <a:pt x="65642" y="90117"/>
                    <a:pt x="65642" y="91294"/>
                    <a:pt x="66333" y="92000"/>
                  </a:cubicBezTo>
                  <a:cubicBezTo>
                    <a:pt x="66794" y="92470"/>
                    <a:pt x="67255" y="92705"/>
                    <a:pt x="67715" y="92705"/>
                  </a:cubicBezTo>
                  <a:cubicBezTo>
                    <a:pt x="68176" y="92705"/>
                    <a:pt x="68637" y="92470"/>
                    <a:pt x="69097" y="92000"/>
                  </a:cubicBezTo>
                  <a:cubicBezTo>
                    <a:pt x="71170" y="89882"/>
                    <a:pt x="71170" y="89882"/>
                    <a:pt x="71170" y="89882"/>
                  </a:cubicBezTo>
                  <a:cubicBezTo>
                    <a:pt x="95124" y="114352"/>
                    <a:pt x="95124" y="114352"/>
                    <a:pt x="95124" y="114352"/>
                  </a:cubicBezTo>
                  <a:cubicBezTo>
                    <a:pt x="97658" y="116941"/>
                    <a:pt x="100882" y="118117"/>
                    <a:pt x="104107" y="118117"/>
                  </a:cubicBezTo>
                  <a:cubicBezTo>
                    <a:pt x="107562" y="118117"/>
                    <a:pt x="110786" y="116941"/>
                    <a:pt x="113320" y="114352"/>
                  </a:cubicBezTo>
                  <a:cubicBezTo>
                    <a:pt x="115623" y="111764"/>
                    <a:pt x="117005" y="108470"/>
                    <a:pt x="117005" y="105176"/>
                  </a:cubicBezTo>
                  <a:cubicBezTo>
                    <a:pt x="117005" y="101647"/>
                    <a:pt x="115623" y="98352"/>
                    <a:pt x="113320" y="95764"/>
                  </a:cubicBezTo>
                  <a:lnTo>
                    <a:pt x="89366" y="71294"/>
                  </a:lnTo>
                  <a:close/>
                  <a:moveTo>
                    <a:pt x="22341" y="26117"/>
                  </a:moveTo>
                  <a:cubicBezTo>
                    <a:pt x="7140" y="10588"/>
                    <a:pt x="7140" y="10588"/>
                    <a:pt x="7140" y="10588"/>
                  </a:cubicBezTo>
                  <a:cubicBezTo>
                    <a:pt x="11746" y="5882"/>
                    <a:pt x="11746" y="5882"/>
                    <a:pt x="11746" y="5882"/>
                  </a:cubicBezTo>
                  <a:cubicBezTo>
                    <a:pt x="26948" y="21411"/>
                    <a:pt x="26948" y="21411"/>
                    <a:pt x="26948" y="21411"/>
                  </a:cubicBezTo>
                  <a:lnTo>
                    <a:pt x="22341" y="26117"/>
                  </a:lnTo>
                  <a:close/>
                  <a:moveTo>
                    <a:pt x="34779" y="96235"/>
                  </a:moveTo>
                  <a:cubicBezTo>
                    <a:pt x="36391" y="101647"/>
                    <a:pt x="34779" y="107764"/>
                    <a:pt x="30863" y="111764"/>
                  </a:cubicBezTo>
                  <a:cubicBezTo>
                    <a:pt x="28099" y="114588"/>
                    <a:pt x="24184" y="116235"/>
                    <a:pt x="20268" y="116235"/>
                  </a:cubicBezTo>
                  <a:cubicBezTo>
                    <a:pt x="19808" y="116235"/>
                    <a:pt x="19347" y="116235"/>
                    <a:pt x="18886" y="116235"/>
                  </a:cubicBezTo>
                  <a:cubicBezTo>
                    <a:pt x="24875" y="110117"/>
                    <a:pt x="24875" y="110117"/>
                    <a:pt x="24875" y="110117"/>
                  </a:cubicBezTo>
                  <a:cubicBezTo>
                    <a:pt x="25335" y="109647"/>
                    <a:pt x="25566" y="108941"/>
                    <a:pt x="25335" y="108470"/>
                  </a:cubicBezTo>
                  <a:cubicBezTo>
                    <a:pt x="23032" y="99058"/>
                    <a:pt x="23032" y="99058"/>
                    <a:pt x="23032" y="99058"/>
                  </a:cubicBezTo>
                  <a:cubicBezTo>
                    <a:pt x="22802" y="98588"/>
                    <a:pt x="22341" y="97882"/>
                    <a:pt x="21650" y="97882"/>
                  </a:cubicBezTo>
                  <a:cubicBezTo>
                    <a:pt x="12667" y="95529"/>
                    <a:pt x="12667" y="95529"/>
                    <a:pt x="12667" y="95529"/>
                  </a:cubicBezTo>
                  <a:cubicBezTo>
                    <a:pt x="11976" y="95294"/>
                    <a:pt x="11285" y="95529"/>
                    <a:pt x="10825" y="96000"/>
                  </a:cubicBezTo>
                  <a:cubicBezTo>
                    <a:pt x="5067" y="101882"/>
                    <a:pt x="5067" y="101882"/>
                    <a:pt x="5067" y="101882"/>
                  </a:cubicBezTo>
                  <a:cubicBezTo>
                    <a:pt x="4606" y="97411"/>
                    <a:pt x="6218" y="92941"/>
                    <a:pt x="9443" y="89882"/>
                  </a:cubicBezTo>
                  <a:cubicBezTo>
                    <a:pt x="12207" y="86823"/>
                    <a:pt x="16122" y="85176"/>
                    <a:pt x="20268" y="85176"/>
                  </a:cubicBezTo>
                  <a:cubicBezTo>
                    <a:pt x="21650" y="85176"/>
                    <a:pt x="23262" y="85411"/>
                    <a:pt x="24644" y="85882"/>
                  </a:cubicBezTo>
                  <a:cubicBezTo>
                    <a:pt x="25335" y="86117"/>
                    <a:pt x="26026" y="85882"/>
                    <a:pt x="26487" y="85411"/>
                  </a:cubicBezTo>
                  <a:cubicBezTo>
                    <a:pt x="84990" y="25647"/>
                    <a:pt x="84990" y="25647"/>
                    <a:pt x="84990" y="25647"/>
                  </a:cubicBezTo>
                  <a:cubicBezTo>
                    <a:pt x="85451" y="25176"/>
                    <a:pt x="85681" y="24470"/>
                    <a:pt x="85451" y="23764"/>
                  </a:cubicBezTo>
                  <a:cubicBezTo>
                    <a:pt x="83838" y="18352"/>
                    <a:pt x="85220" y="12235"/>
                    <a:pt x="89366" y="8235"/>
                  </a:cubicBezTo>
                  <a:cubicBezTo>
                    <a:pt x="92130" y="5411"/>
                    <a:pt x="95815" y="3764"/>
                    <a:pt x="99961" y="3764"/>
                  </a:cubicBezTo>
                  <a:cubicBezTo>
                    <a:pt x="100422" y="3764"/>
                    <a:pt x="100882" y="3764"/>
                    <a:pt x="101113" y="3764"/>
                  </a:cubicBezTo>
                  <a:cubicBezTo>
                    <a:pt x="95355" y="9882"/>
                    <a:pt x="95355" y="9882"/>
                    <a:pt x="95355" y="9882"/>
                  </a:cubicBezTo>
                  <a:cubicBezTo>
                    <a:pt x="94894" y="10352"/>
                    <a:pt x="94664" y="11058"/>
                    <a:pt x="94894" y="11529"/>
                  </a:cubicBezTo>
                  <a:cubicBezTo>
                    <a:pt x="96967" y="20705"/>
                    <a:pt x="96967" y="20705"/>
                    <a:pt x="96967" y="20705"/>
                  </a:cubicBezTo>
                  <a:cubicBezTo>
                    <a:pt x="97197" y="21411"/>
                    <a:pt x="97658" y="22117"/>
                    <a:pt x="98349" y="22117"/>
                  </a:cubicBezTo>
                  <a:cubicBezTo>
                    <a:pt x="107562" y="24470"/>
                    <a:pt x="107562" y="24470"/>
                    <a:pt x="107562" y="24470"/>
                  </a:cubicBezTo>
                  <a:cubicBezTo>
                    <a:pt x="108023" y="24705"/>
                    <a:pt x="108714" y="24470"/>
                    <a:pt x="109174" y="24000"/>
                  </a:cubicBezTo>
                  <a:cubicBezTo>
                    <a:pt x="115163" y="17882"/>
                    <a:pt x="115163" y="17882"/>
                    <a:pt x="115163" y="17882"/>
                  </a:cubicBezTo>
                  <a:cubicBezTo>
                    <a:pt x="115393" y="22352"/>
                    <a:pt x="113781" y="26823"/>
                    <a:pt x="110786" y="30117"/>
                  </a:cubicBezTo>
                  <a:cubicBezTo>
                    <a:pt x="107792" y="33176"/>
                    <a:pt x="104107" y="34588"/>
                    <a:pt x="99961" y="34588"/>
                  </a:cubicBezTo>
                  <a:cubicBezTo>
                    <a:pt x="98579" y="34588"/>
                    <a:pt x="96967" y="34588"/>
                    <a:pt x="95585" y="34117"/>
                  </a:cubicBezTo>
                  <a:cubicBezTo>
                    <a:pt x="94894" y="33882"/>
                    <a:pt x="94203" y="34117"/>
                    <a:pt x="93742" y="34588"/>
                  </a:cubicBezTo>
                  <a:cubicBezTo>
                    <a:pt x="35239" y="94352"/>
                    <a:pt x="35239" y="94352"/>
                    <a:pt x="35239" y="94352"/>
                  </a:cubicBezTo>
                  <a:cubicBezTo>
                    <a:pt x="34548" y="94823"/>
                    <a:pt x="34548" y="95529"/>
                    <a:pt x="34779" y="96235"/>
                  </a:cubicBezTo>
                  <a:close/>
                  <a:moveTo>
                    <a:pt x="110786" y="111764"/>
                  </a:moveTo>
                  <a:cubicBezTo>
                    <a:pt x="107101" y="115294"/>
                    <a:pt x="101343" y="115294"/>
                    <a:pt x="97658" y="111764"/>
                  </a:cubicBezTo>
                  <a:cubicBezTo>
                    <a:pt x="73704" y="87294"/>
                    <a:pt x="73704" y="87294"/>
                    <a:pt x="73704" y="87294"/>
                  </a:cubicBezTo>
                  <a:cubicBezTo>
                    <a:pt x="86833" y="73882"/>
                    <a:pt x="86833" y="73882"/>
                    <a:pt x="86833" y="73882"/>
                  </a:cubicBezTo>
                  <a:cubicBezTo>
                    <a:pt x="110786" y="98352"/>
                    <a:pt x="110786" y="98352"/>
                    <a:pt x="110786" y="98352"/>
                  </a:cubicBezTo>
                  <a:cubicBezTo>
                    <a:pt x="112399" y="100235"/>
                    <a:pt x="113320" y="102588"/>
                    <a:pt x="113320" y="105176"/>
                  </a:cubicBezTo>
                  <a:cubicBezTo>
                    <a:pt x="113320" y="107529"/>
                    <a:pt x="112399" y="109882"/>
                    <a:pt x="110786" y="111764"/>
                  </a:cubicBezTo>
                  <a:close/>
                </a:path>
              </a:pathLst>
            </a:custGeom>
            <a:solidFill>
              <a:srgbClr val="FFFFFF"/>
            </a:solidFill>
            <a:ln>
              <a:solidFill>
                <a:schemeClr val="bg1"/>
              </a:solidFill>
            </a:ln>
          </p:spPr>
          <p:txBody>
            <a:bodyPr spcFirstLastPara="1" wrap="square" lIns="121900" tIns="60950" rIns="121900" bIns="609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endParaRPr kumimoji="0" sz="3200" b="0" i="0" u="none" strike="noStrike" kern="1200" cap="none" spc="0" normalizeH="0" baseline="0" noProof="0">
                <a:ln>
                  <a:noFill/>
                </a:ln>
                <a:solidFill>
                  <a:prstClr val="white"/>
                </a:solidFill>
                <a:effectLst/>
                <a:uLnTx/>
                <a:uFillTx/>
                <a:latin typeface="Calibri"/>
                <a:ea typeface="Calibri"/>
                <a:cs typeface="Calibri"/>
                <a:sym typeface="Calibri"/>
              </a:endParaRPr>
            </a:p>
          </p:txBody>
        </p:sp>
      </p:grpSp>
      <p:sp>
        <p:nvSpPr>
          <p:cNvPr id="26" name="Google Shape;173;p2">
            <a:extLst>
              <a:ext uri="{FF2B5EF4-FFF2-40B4-BE49-F238E27FC236}">
                <a16:creationId xmlns:a16="http://schemas.microsoft.com/office/drawing/2014/main" id="{CFE00724-6F3C-C99F-D3E5-A2886BC8809D}"/>
              </a:ext>
            </a:extLst>
          </p:cNvPr>
          <p:cNvSpPr txBox="1"/>
          <p:nvPr/>
        </p:nvSpPr>
        <p:spPr>
          <a:xfrm>
            <a:off x="1085350" y="4600321"/>
            <a:ext cx="2329880" cy="92333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GB" sz="1400" b="1" i="0" u="none" strike="noStrike" kern="1200" cap="none" spc="0" normalizeH="0" baseline="0" noProof="0" dirty="0">
                <a:ln>
                  <a:noFill/>
                </a:ln>
                <a:solidFill>
                  <a:schemeClr val="bg2">
                    <a:lumMod val="25000"/>
                  </a:schemeClr>
                </a:solidFill>
                <a:effectLst/>
                <a:uLnTx/>
                <a:uFillTx/>
                <a:latin typeface="Poppins" panose="00000500000000000000" pitchFamily="2" charset="0"/>
                <a:ea typeface="Rajdhani SemiBold"/>
                <a:cs typeface="Poppins" panose="00000500000000000000" pitchFamily="2" charset="0"/>
                <a:sym typeface="Rajdhani SemiBold"/>
              </a:rPr>
              <a:t>FASTER RESPONSE</a:t>
            </a: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a:sym typeface="Rajdhani SemiBold"/>
              </a:rPr>
              <a:t>Industry leading query response times</a:t>
            </a:r>
          </a:p>
        </p:txBody>
      </p:sp>
      <p:grpSp>
        <p:nvGrpSpPr>
          <p:cNvPr id="30" name="Google Shape;186;p2">
            <a:extLst>
              <a:ext uri="{FF2B5EF4-FFF2-40B4-BE49-F238E27FC236}">
                <a16:creationId xmlns:a16="http://schemas.microsoft.com/office/drawing/2014/main" id="{9F5406C4-10B0-39FC-ABD0-33545B71EF55}"/>
              </a:ext>
            </a:extLst>
          </p:cNvPr>
          <p:cNvGrpSpPr/>
          <p:nvPr/>
        </p:nvGrpSpPr>
        <p:grpSpPr>
          <a:xfrm>
            <a:off x="576144" y="4650145"/>
            <a:ext cx="392559" cy="392559"/>
            <a:chOff x="8542133" y="3129641"/>
            <a:chExt cx="982760" cy="982760"/>
          </a:xfrm>
        </p:grpSpPr>
        <p:sp>
          <p:nvSpPr>
            <p:cNvPr id="31" name="Google Shape;187;p2">
              <a:extLst>
                <a:ext uri="{FF2B5EF4-FFF2-40B4-BE49-F238E27FC236}">
                  <a16:creationId xmlns:a16="http://schemas.microsoft.com/office/drawing/2014/main" id="{0A980847-6B4F-E7C2-7863-6ED7741A7D02}"/>
                </a:ext>
              </a:extLst>
            </p:cNvPr>
            <p:cNvSpPr/>
            <p:nvPr/>
          </p:nvSpPr>
          <p:spPr>
            <a:xfrm>
              <a:off x="8542133" y="3129641"/>
              <a:ext cx="982760" cy="98276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endParaRPr kumimoji="0" sz="32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32" name="Google Shape;188;p2">
              <a:extLst>
                <a:ext uri="{FF2B5EF4-FFF2-40B4-BE49-F238E27FC236}">
                  <a16:creationId xmlns:a16="http://schemas.microsoft.com/office/drawing/2014/main" id="{A6676805-2657-1AF8-3301-896AD28F08FC}"/>
                </a:ext>
              </a:extLst>
            </p:cNvPr>
            <p:cNvSpPr/>
            <p:nvPr/>
          </p:nvSpPr>
          <p:spPr>
            <a:xfrm>
              <a:off x="8804344" y="3401943"/>
              <a:ext cx="458337" cy="438156"/>
            </a:xfrm>
            <a:custGeom>
              <a:avLst/>
              <a:gdLst/>
              <a:ahLst/>
              <a:cxnLst/>
              <a:rect l="l" t="t" r="r" b="b"/>
              <a:pathLst>
                <a:path w="120000" h="120000" extrusionOk="0">
                  <a:moveTo>
                    <a:pt x="120000" y="38709"/>
                  </a:moveTo>
                  <a:cubicBezTo>
                    <a:pt x="120000" y="52258"/>
                    <a:pt x="103880" y="69677"/>
                    <a:pt x="82388" y="69677"/>
                  </a:cubicBezTo>
                  <a:cubicBezTo>
                    <a:pt x="78805" y="73548"/>
                    <a:pt x="75223" y="77419"/>
                    <a:pt x="75223" y="77419"/>
                  </a:cubicBezTo>
                  <a:cubicBezTo>
                    <a:pt x="71641" y="81290"/>
                    <a:pt x="69850" y="85161"/>
                    <a:pt x="69850" y="90967"/>
                  </a:cubicBezTo>
                  <a:cubicBezTo>
                    <a:pt x="69850" y="94838"/>
                    <a:pt x="71641" y="100645"/>
                    <a:pt x="78805" y="100645"/>
                  </a:cubicBezTo>
                  <a:cubicBezTo>
                    <a:pt x="85970" y="100645"/>
                    <a:pt x="93134" y="104516"/>
                    <a:pt x="93134" y="112258"/>
                  </a:cubicBezTo>
                  <a:cubicBezTo>
                    <a:pt x="93134" y="118064"/>
                    <a:pt x="93134" y="118064"/>
                    <a:pt x="93134" y="118064"/>
                  </a:cubicBezTo>
                  <a:cubicBezTo>
                    <a:pt x="93134" y="120000"/>
                    <a:pt x="91343" y="120000"/>
                    <a:pt x="91343" y="120000"/>
                  </a:cubicBezTo>
                  <a:cubicBezTo>
                    <a:pt x="30447" y="120000"/>
                    <a:pt x="30447" y="120000"/>
                    <a:pt x="30447" y="120000"/>
                  </a:cubicBezTo>
                  <a:cubicBezTo>
                    <a:pt x="28656" y="120000"/>
                    <a:pt x="28656" y="120000"/>
                    <a:pt x="28656" y="118064"/>
                  </a:cubicBezTo>
                  <a:cubicBezTo>
                    <a:pt x="28656" y="112258"/>
                    <a:pt x="28656" y="112258"/>
                    <a:pt x="28656" y="112258"/>
                  </a:cubicBezTo>
                  <a:cubicBezTo>
                    <a:pt x="28656" y="104516"/>
                    <a:pt x="35820" y="100645"/>
                    <a:pt x="42985" y="100645"/>
                  </a:cubicBezTo>
                  <a:cubicBezTo>
                    <a:pt x="48358" y="100645"/>
                    <a:pt x="51940" y="94838"/>
                    <a:pt x="51940" y="90967"/>
                  </a:cubicBezTo>
                  <a:cubicBezTo>
                    <a:pt x="51940" y="85161"/>
                    <a:pt x="50149" y="81290"/>
                    <a:pt x="46567" y="77419"/>
                  </a:cubicBezTo>
                  <a:cubicBezTo>
                    <a:pt x="44776" y="77419"/>
                    <a:pt x="42985" y="73548"/>
                    <a:pt x="39402" y="69677"/>
                  </a:cubicBezTo>
                  <a:cubicBezTo>
                    <a:pt x="17910" y="69677"/>
                    <a:pt x="0" y="52258"/>
                    <a:pt x="0" y="38709"/>
                  </a:cubicBezTo>
                  <a:cubicBezTo>
                    <a:pt x="0" y="29032"/>
                    <a:pt x="0" y="29032"/>
                    <a:pt x="0" y="29032"/>
                  </a:cubicBezTo>
                  <a:cubicBezTo>
                    <a:pt x="0" y="23225"/>
                    <a:pt x="3582" y="21290"/>
                    <a:pt x="7164" y="21290"/>
                  </a:cubicBezTo>
                  <a:cubicBezTo>
                    <a:pt x="28656" y="21290"/>
                    <a:pt x="28656" y="21290"/>
                    <a:pt x="28656" y="21290"/>
                  </a:cubicBezTo>
                  <a:cubicBezTo>
                    <a:pt x="28656" y="13548"/>
                    <a:pt x="28656" y="13548"/>
                    <a:pt x="28656" y="13548"/>
                  </a:cubicBezTo>
                  <a:cubicBezTo>
                    <a:pt x="28656" y="5806"/>
                    <a:pt x="34029" y="0"/>
                    <a:pt x="39402" y="0"/>
                  </a:cubicBezTo>
                  <a:cubicBezTo>
                    <a:pt x="80597" y="0"/>
                    <a:pt x="80597" y="0"/>
                    <a:pt x="80597" y="0"/>
                  </a:cubicBezTo>
                  <a:cubicBezTo>
                    <a:pt x="87761" y="0"/>
                    <a:pt x="93134" y="5806"/>
                    <a:pt x="93134" y="13548"/>
                  </a:cubicBezTo>
                  <a:cubicBezTo>
                    <a:pt x="93134" y="21290"/>
                    <a:pt x="93134" y="21290"/>
                    <a:pt x="93134" y="21290"/>
                  </a:cubicBezTo>
                  <a:cubicBezTo>
                    <a:pt x="112835" y="21290"/>
                    <a:pt x="112835" y="21290"/>
                    <a:pt x="112835" y="21290"/>
                  </a:cubicBezTo>
                  <a:cubicBezTo>
                    <a:pt x="118208" y="21290"/>
                    <a:pt x="120000" y="23225"/>
                    <a:pt x="120000" y="29032"/>
                  </a:cubicBezTo>
                  <a:lnTo>
                    <a:pt x="120000" y="38709"/>
                  </a:lnTo>
                  <a:close/>
                  <a:moveTo>
                    <a:pt x="28656" y="30967"/>
                  </a:moveTo>
                  <a:cubicBezTo>
                    <a:pt x="10746" y="30967"/>
                    <a:pt x="10746" y="30967"/>
                    <a:pt x="10746" y="30967"/>
                  </a:cubicBezTo>
                  <a:cubicBezTo>
                    <a:pt x="10746" y="38709"/>
                    <a:pt x="10746" y="38709"/>
                    <a:pt x="10746" y="38709"/>
                  </a:cubicBezTo>
                  <a:cubicBezTo>
                    <a:pt x="10746" y="46451"/>
                    <a:pt x="19701" y="56129"/>
                    <a:pt x="34029" y="60000"/>
                  </a:cubicBezTo>
                  <a:cubicBezTo>
                    <a:pt x="30447" y="52258"/>
                    <a:pt x="28656" y="42580"/>
                    <a:pt x="28656" y="30967"/>
                  </a:cubicBezTo>
                  <a:close/>
                  <a:moveTo>
                    <a:pt x="111044" y="30967"/>
                  </a:moveTo>
                  <a:cubicBezTo>
                    <a:pt x="93134" y="30967"/>
                    <a:pt x="93134" y="30967"/>
                    <a:pt x="93134" y="30967"/>
                  </a:cubicBezTo>
                  <a:cubicBezTo>
                    <a:pt x="93134" y="42580"/>
                    <a:pt x="91343" y="52258"/>
                    <a:pt x="87761" y="60000"/>
                  </a:cubicBezTo>
                  <a:cubicBezTo>
                    <a:pt x="102089" y="56129"/>
                    <a:pt x="111044" y="46451"/>
                    <a:pt x="111044" y="38709"/>
                  </a:cubicBezTo>
                  <a:lnTo>
                    <a:pt x="111044" y="30967"/>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grpSp>
      <p:grpSp>
        <p:nvGrpSpPr>
          <p:cNvPr id="33" name="Google Shape;180;p2">
            <a:extLst>
              <a:ext uri="{FF2B5EF4-FFF2-40B4-BE49-F238E27FC236}">
                <a16:creationId xmlns:a16="http://schemas.microsoft.com/office/drawing/2014/main" id="{A9456190-13CE-1D35-1D6B-A7B1BCCDABF4}"/>
              </a:ext>
            </a:extLst>
          </p:cNvPr>
          <p:cNvGrpSpPr/>
          <p:nvPr/>
        </p:nvGrpSpPr>
        <p:grpSpPr>
          <a:xfrm>
            <a:off x="580883" y="5523651"/>
            <a:ext cx="409201" cy="409201"/>
            <a:chOff x="8542133" y="4305772"/>
            <a:chExt cx="982760" cy="982760"/>
          </a:xfrm>
        </p:grpSpPr>
        <p:sp>
          <p:nvSpPr>
            <p:cNvPr id="34" name="Google Shape;181;p2">
              <a:extLst>
                <a:ext uri="{FF2B5EF4-FFF2-40B4-BE49-F238E27FC236}">
                  <a16:creationId xmlns:a16="http://schemas.microsoft.com/office/drawing/2014/main" id="{9329A8EA-A4C7-B21E-AF6E-AC9C8656504D}"/>
                </a:ext>
              </a:extLst>
            </p:cNvPr>
            <p:cNvSpPr/>
            <p:nvPr/>
          </p:nvSpPr>
          <p:spPr>
            <a:xfrm>
              <a:off x="8542133" y="4305772"/>
              <a:ext cx="982760" cy="98276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endParaRPr kumimoji="0" sz="32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35" name="Google Shape;182;p2">
              <a:extLst>
                <a:ext uri="{FF2B5EF4-FFF2-40B4-BE49-F238E27FC236}">
                  <a16:creationId xmlns:a16="http://schemas.microsoft.com/office/drawing/2014/main" id="{6156176A-66B9-9576-C345-526048389881}"/>
                </a:ext>
              </a:extLst>
            </p:cNvPr>
            <p:cNvSpPr/>
            <p:nvPr/>
          </p:nvSpPr>
          <p:spPr>
            <a:xfrm>
              <a:off x="8855291" y="4486798"/>
              <a:ext cx="409061" cy="634390"/>
            </a:xfrm>
            <a:custGeom>
              <a:avLst/>
              <a:gdLst/>
              <a:ahLst/>
              <a:cxnLst/>
              <a:rect l="l" t="t" r="r" b="b"/>
              <a:pathLst>
                <a:path w="120000" h="120000" extrusionOk="0">
                  <a:moveTo>
                    <a:pt x="31503" y="120000"/>
                  </a:moveTo>
                  <a:cubicBezTo>
                    <a:pt x="14892" y="120000"/>
                    <a:pt x="0" y="105806"/>
                    <a:pt x="0" y="99170"/>
                  </a:cubicBezTo>
                  <a:cubicBezTo>
                    <a:pt x="0" y="98433"/>
                    <a:pt x="1145" y="97880"/>
                    <a:pt x="2004" y="97880"/>
                  </a:cubicBezTo>
                  <a:cubicBezTo>
                    <a:pt x="3150" y="97880"/>
                    <a:pt x="4009" y="98433"/>
                    <a:pt x="4009" y="99170"/>
                  </a:cubicBezTo>
                  <a:cubicBezTo>
                    <a:pt x="4009" y="104884"/>
                    <a:pt x="18042" y="117419"/>
                    <a:pt x="31503" y="117419"/>
                  </a:cubicBezTo>
                  <a:cubicBezTo>
                    <a:pt x="48114" y="117419"/>
                    <a:pt x="62147" y="109308"/>
                    <a:pt x="69594" y="95668"/>
                  </a:cubicBezTo>
                  <a:cubicBezTo>
                    <a:pt x="72744" y="89585"/>
                    <a:pt x="80190" y="84423"/>
                    <a:pt x="87923" y="79078"/>
                  </a:cubicBezTo>
                  <a:cubicBezTo>
                    <a:pt x="101097" y="69861"/>
                    <a:pt x="115990" y="59723"/>
                    <a:pt x="115990" y="41658"/>
                  </a:cubicBezTo>
                  <a:cubicBezTo>
                    <a:pt x="115990" y="10691"/>
                    <a:pt x="80763" y="2580"/>
                    <a:pt x="61861" y="2580"/>
                  </a:cubicBezTo>
                  <a:cubicBezTo>
                    <a:pt x="38377" y="2580"/>
                    <a:pt x="13747" y="17695"/>
                    <a:pt x="13747" y="31889"/>
                  </a:cubicBezTo>
                  <a:cubicBezTo>
                    <a:pt x="13747" y="32626"/>
                    <a:pt x="12887" y="33179"/>
                    <a:pt x="11742" y="33179"/>
                  </a:cubicBezTo>
                  <a:cubicBezTo>
                    <a:pt x="10596" y="33179"/>
                    <a:pt x="9737" y="32626"/>
                    <a:pt x="9737" y="31889"/>
                  </a:cubicBezTo>
                  <a:cubicBezTo>
                    <a:pt x="9737" y="16405"/>
                    <a:pt x="36658" y="0"/>
                    <a:pt x="61861" y="0"/>
                  </a:cubicBezTo>
                  <a:cubicBezTo>
                    <a:pt x="75894" y="0"/>
                    <a:pt x="89928" y="3502"/>
                    <a:pt x="100238" y="9585"/>
                  </a:cubicBezTo>
                  <a:cubicBezTo>
                    <a:pt x="109116" y="14746"/>
                    <a:pt x="120000" y="24516"/>
                    <a:pt x="120000" y="41658"/>
                  </a:cubicBezTo>
                  <a:cubicBezTo>
                    <a:pt x="120000" y="60645"/>
                    <a:pt x="104534" y="71336"/>
                    <a:pt x="91073" y="80737"/>
                  </a:cubicBezTo>
                  <a:cubicBezTo>
                    <a:pt x="83341" y="85898"/>
                    <a:pt x="76467" y="90875"/>
                    <a:pt x="73317" y="96405"/>
                  </a:cubicBezTo>
                  <a:cubicBezTo>
                    <a:pt x="65584" y="111152"/>
                    <a:pt x="49832" y="120000"/>
                    <a:pt x="31503" y="120000"/>
                  </a:cubicBezTo>
                  <a:close/>
                  <a:moveTo>
                    <a:pt x="28353" y="76313"/>
                  </a:moveTo>
                  <a:cubicBezTo>
                    <a:pt x="28639" y="76313"/>
                    <a:pt x="33221" y="75760"/>
                    <a:pt x="37517" y="74101"/>
                  </a:cubicBezTo>
                  <a:cubicBezTo>
                    <a:pt x="43818" y="71889"/>
                    <a:pt x="47255" y="68571"/>
                    <a:pt x="47255" y="64516"/>
                  </a:cubicBezTo>
                  <a:cubicBezTo>
                    <a:pt x="47255" y="59539"/>
                    <a:pt x="44677" y="57880"/>
                    <a:pt x="42386" y="56405"/>
                  </a:cubicBezTo>
                  <a:cubicBezTo>
                    <a:pt x="40381" y="55299"/>
                    <a:pt x="38663" y="54193"/>
                    <a:pt x="38663" y="50506"/>
                  </a:cubicBezTo>
                  <a:cubicBezTo>
                    <a:pt x="38663" y="26728"/>
                    <a:pt x="56992" y="20460"/>
                    <a:pt x="66730" y="20460"/>
                  </a:cubicBezTo>
                  <a:cubicBezTo>
                    <a:pt x="76181" y="20460"/>
                    <a:pt x="87923" y="23041"/>
                    <a:pt x="89928" y="35391"/>
                  </a:cubicBezTo>
                  <a:cubicBezTo>
                    <a:pt x="90214" y="36129"/>
                    <a:pt x="91073" y="36682"/>
                    <a:pt x="92219" y="36497"/>
                  </a:cubicBezTo>
                  <a:cubicBezTo>
                    <a:pt x="93365" y="36497"/>
                    <a:pt x="94224" y="35944"/>
                    <a:pt x="93937" y="35207"/>
                  </a:cubicBezTo>
                  <a:cubicBezTo>
                    <a:pt x="91646" y="20092"/>
                    <a:pt x="75894" y="17880"/>
                    <a:pt x="66730" y="17880"/>
                  </a:cubicBezTo>
                  <a:cubicBezTo>
                    <a:pt x="55847" y="17880"/>
                    <a:pt x="34653" y="24700"/>
                    <a:pt x="34653" y="50506"/>
                  </a:cubicBezTo>
                  <a:cubicBezTo>
                    <a:pt x="34653" y="55299"/>
                    <a:pt x="37231" y="56958"/>
                    <a:pt x="39522" y="58433"/>
                  </a:cubicBezTo>
                  <a:cubicBezTo>
                    <a:pt x="41527" y="59539"/>
                    <a:pt x="43245" y="60645"/>
                    <a:pt x="43245" y="64516"/>
                  </a:cubicBezTo>
                  <a:cubicBezTo>
                    <a:pt x="43245" y="72073"/>
                    <a:pt x="28353" y="73548"/>
                    <a:pt x="27780" y="73732"/>
                  </a:cubicBezTo>
                  <a:cubicBezTo>
                    <a:pt x="26634" y="73732"/>
                    <a:pt x="26062" y="74470"/>
                    <a:pt x="26062" y="75207"/>
                  </a:cubicBezTo>
                  <a:cubicBezTo>
                    <a:pt x="26348" y="75760"/>
                    <a:pt x="27207" y="76313"/>
                    <a:pt x="28066" y="76313"/>
                  </a:cubicBezTo>
                  <a:cubicBezTo>
                    <a:pt x="28353" y="76313"/>
                    <a:pt x="28353" y="76313"/>
                    <a:pt x="28353" y="76313"/>
                  </a:cubicBezTo>
                  <a:close/>
                </a:path>
              </a:pathLst>
            </a:custGeom>
            <a:solidFill>
              <a:srgbClr val="FFFFFF"/>
            </a:solidFill>
            <a:ln>
              <a:solidFill>
                <a:schemeClr val="bg1"/>
              </a:solid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grpSp>
      <p:sp>
        <p:nvSpPr>
          <p:cNvPr id="36" name="Google Shape;173;p2">
            <a:extLst>
              <a:ext uri="{FF2B5EF4-FFF2-40B4-BE49-F238E27FC236}">
                <a16:creationId xmlns:a16="http://schemas.microsoft.com/office/drawing/2014/main" id="{F0FF0F16-5FBF-8608-E7C7-6A6EE4CDE3E3}"/>
              </a:ext>
            </a:extLst>
          </p:cNvPr>
          <p:cNvSpPr txBox="1"/>
          <p:nvPr/>
        </p:nvSpPr>
        <p:spPr>
          <a:xfrm>
            <a:off x="1085349" y="5492877"/>
            <a:ext cx="2425147" cy="92333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GB" sz="1400" b="1" i="0" u="none" strike="noStrike" kern="1200" cap="none" spc="0" normalizeH="0" baseline="0" noProof="0" dirty="0">
                <a:ln>
                  <a:noFill/>
                </a:ln>
                <a:solidFill>
                  <a:schemeClr val="bg2">
                    <a:lumMod val="25000"/>
                  </a:schemeClr>
                </a:solidFill>
                <a:effectLst/>
                <a:uLnTx/>
                <a:uFillTx/>
                <a:latin typeface="Poppins" panose="00000500000000000000" pitchFamily="2" charset="0"/>
                <a:ea typeface="Rajdhani SemiBold"/>
                <a:cs typeface="Poppins" panose="00000500000000000000" pitchFamily="2" charset="0"/>
                <a:sym typeface="Rajdhani SemiBold"/>
              </a:rPr>
              <a:t>CRISIS MANAGEMENT</a:t>
            </a: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a:sym typeface="Rajdhani SemiBold"/>
              </a:rPr>
              <a:t>Best practice expertise for crisis management</a:t>
            </a:r>
          </a:p>
        </p:txBody>
      </p:sp>
      <p:pic>
        <p:nvPicPr>
          <p:cNvPr id="39" name="Picture 12" descr="Dhaka North City Corporation Logo PNG Vector (EPS) Free Download">
            <a:extLst>
              <a:ext uri="{FF2B5EF4-FFF2-40B4-BE49-F238E27FC236}">
                <a16:creationId xmlns:a16="http://schemas.microsoft.com/office/drawing/2014/main" id="{30E06E76-37C6-F075-D18B-99DA84CFC6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0394" y="4954217"/>
            <a:ext cx="826332" cy="82909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4" descr="The City Bank - Wikipedia">
            <a:extLst>
              <a:ext uri="{FF2B5EF4-FFF2-40B4-BE49-F238E27FC236}">
                <a16:creationId xmlns:a16="http://schemas.microsoft.com/office/drawing/2014/main" id="{5B1E7059-9529-F6E1-2F3C-9E8D6C8344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7881" y="5064544"/>
            <a:ext cx="956126" cy="60844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6" descr="Samsung Logo PNG Transparent &amp; SVG Vector - Freebie Supply">
            <a:extLst>
              <a:ext uri="{FF2B5EF4-FFF2-40B4-BE49-F238E27FC236}">
                <a16:creationId xmlns:a16="http://schemas.microsoft.com/office/drawing/2014/main" id="{E5F9AA48-283F-CC26-8E0A-33449B8D5DF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8460" b="37387"/>
          <a:stretch/>
        </p:blipFill>
        <p:spPr bwMode="auto">
          <a:xfrm>
            <a:off x="7641720" y="2774205"/>
            <a:ext cx="1961334" cy="473717"/>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8" descr="Duronto TV - Wikipedia">
            <a:extLst>
              <a:ext uri="{FF2B5EF4-FFF2-40B4-BE49-F238E27FC236}">
                <a16:creationId xmlns:a16="http://schemas.microsoft.com/office/drawing/2014/main" id="{3DC9D179-067F-EEAF-DE27-5D9DF713B0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07181" y="4879075"/>
            <a:ext cx="979380" cy="97938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C0B2A5E3-B2DA-C405-CE33-BE38E1E4FA02}"/>
              </a:ext>
            </a:extLst>
          </p:cNvPr>
          <p:cNvPicPr>
            <a:picLocks noChangeAspect="1"/>
          </p:cNvPicPr>
          <p:nvPr/>
        </p:nvPicPr>
        <p:blipFill>
          <a:blip r:embed="rId7"/>
          <a:stretch>
            <a:fillRect/>
          </a:stretch>
        </p:blipFill>
        <p:spPr>
          <a:xfrm>
            <a:off x="4888433" y="2789377"/>
            <a:ext cx="1335501" cy="449913"/>
          </a:xfrm>
          <a:prstGeom prst="rect">
            <a:avLst/>
          </a:prstGeom>
        </p:spPr>
      </p:pic>
      <p:pic>
        <p:nvPicPr>
          <p:cNvPr id="44" name="Picture 16" descr="No photo description available.">
            <a:extLst>
              <a:ext uri="{FF2B5EF4-FFF2-40B4-BE49-F238E27FC236}">
                <a16:creationId xmlns:a16="http://schemas.microsoft.com/office/drawing/2014/main" id="{8F52DD33-0B5F-9D4C-5BA5-067E52FEA44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0532" b="31895"/>
          <a:stretch/>
        </p:blipFill>
        <p:spPr bwMode="auto">
          <a:xfrm>
            <a:off x="9823137" y="2649429"/>
            <a:ext cx="1569933" cy="58986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4" descr="Carnival Internet | Best Internet Service Provider in Bangladesh">
            <a:extLst>
              <a:ext uri="{FF2B5EF4-FFF2-40B4-BE49-F238E27FC236}">
                <a16:creationId xmlns:a16="http://schemas.microsoft.com/office/drawing/2014/main" id="{DD8E6E77-24CC-F728-BB8D-D80232C12F7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53763" y="4015666"/>
            <a:ext cx="1347333" cy="7073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A37C6D60-8AFF-FE11-CAD8-F3E4F670FB46}"/>
              </a:ext>
            </a:extLst>
          </p:cNvPr>
          <p:cNvPicPr>
            <a:picLocks noChangeAspect="1"/>
          </p:cNvPicPr>
          <p:nvPr/>
        </p:nvPicPr>
        <p:blipFill>
          <a:blip r:embed="rId10"/>
          <a:stretch>
            <a:fillRect/>
          </a:stretch>
        </p:blipFill>
        <p:spPr>
          <a:xfrm>
            <a:off x="6431538" y="4221494"/>
            <a:ext cx="1796334" cy="295693"/>
          </a:xfrm>
          <a:prstGeom prst="rect">
            <a:avLst/>
          </a:prstGeom>
        </p:spPr>
      </p:pic>
      <p:pic>
        <p:nvPicPr>
          <p:cNvPr id="47" name="Picture 28" descr="MARKS Active School - Abul Khair Consumer Goods Division">
            <a:extLst>
              <a:ext uri="{FF2B5EF4-FFF2-40B4-BE49-F238E27FC236}">
                <a16:creationId xmlns:a16="http://schemas.microsoft.com/office/drawing/2014/main" id="{6FE06C22-1102-0D28-6471-C2528E320574}"/>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55179" b="56636"/>
          <a:stretch/>
        </p:blipFill>
        <p:spPr bwMode="auto">
          <a:xfrm>
            <a:off x="8493154" y="4186590"/>
            <a:ext cx="1441656" cy="40971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30" descr="Digital Bangladesh Logo PNG Vector (AI) Free Download">
            <a:extLst>
              <a:ext uri="{FF2B5EF4-FFF2-40B4-BE49-F238E27FC236}">
                <a16:creationId xmlns:a16="http://schemas.microsoft.com/office/drawing/2014/main" id="{3DD4B6CF-4329-70A6-63B5-0F945353667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300736" y="3972535"/>
            <a:ext cx="1092334" cy="58986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34" descr="Vuse are sponsor of the Best Cash &amp;... - ShelfLife Magazine | Facebook">
            <a:extLst>
              <a:ext uri="{FF2B5EF4-FFF2-40B4-BE49-F238E27FC236}">
                <a16:creationId xmlns:a16="http://schemas.microsoft.com/office/drawing/2014/main" id="{2EC80C4F-4FE9-5958-99B3-F38CB168E8A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60292" y="2507160"/>
            <a:ext cx="940267" cy="879474"/>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44781CFE-A7F6-EB91-908B-31F0BE64A0F0}"/>
              </a:ext>
            </a:extLst>
          </p:cNvPr>
          <p:cNvCxnSpPr/>
          <p:nvPr/>
        </p:nvCxnSpPr>
        <p:spPr>
          <a:xfrm>
            <a:off x="7478525" y="1614957"/>
            <a:ext cx="1521696"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34424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409098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FF78201-F912-4C15-909C-74F24FCAD2C4}"/>
              </a:ext>
            </a:extLst>
          </p:cNvPr>
          <p:cNvSpPr/>
          <p:nvPr/>
        </p:nvSpPr>
        <p:spPr>
          <a:xfrm>
            <a:off x="5483887" y="711134"/>
            <a:ext cx="5772013" cy="526524"/>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bg2">
                    <a:lumMod val="25000"/>
                  </a:schemeClr>
                </a:solidFill>
                <a:effectLst/>
                <a:uLnTx/>
                <a:uFillTx/>
                <a:latin typeface="Poppins" panose="00000500000000000000" pitchFamily="2" charset="0"/>
                <a:cs typeface="Poppins" panose="00000500000000000000" pitchFamily="2" charset="0"/>
              </a:rPr>
              <a:t>APPLICATION INTERFACE (USER VIEW)</a:t>
            </a:r>
          </a:p>
        </p:txBody>
      </p:sp>
      <p:sp>
        <p:nvSpPr>
          <p:cNvPr id="17" name="Rectangle 16">
            <a:extLst>
              <a:ext uri="{FF2B5EF4-FFF2-40B4-BE49-F238E27FC236}">
                <a16:creationId xmlns:a16="http://schemas.microsoft.com/office/drawing/2014/main" id="{E525C43A-48C5-4D9A-8389-F7BC86414EFE}"/>
              </a:ext>
            </a:extLst>
          </p:cNvPr>
          <p:cNvSpPr/>
          <p:nvPr/>
        </p:nvSpPr>
        <p:spPr>
          <a:xfrm>
            <a:off x="311356" y="382785"/>
            <a:ext cx="3487093" cy="6258189"/>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normalizeH="0" baseline="0" noProof="0" dirty="0">
                <a:ln>
                  <a:noFill/>
                </a:ln>
                <a:solidFill>
                  <a:schemeClr val="bg2">
                    <a:lumMod val="25000"/>
                  </a:schemeClr>
                </a:solidFill>
                <a:effectLst/>
                <a:uLnTx/>
                <a:uFillTx/>
                <a:latin typeface="Poppins" panose="00000500000000000000" pitchFamily="2" charset="0"/>
                <a:cs typeface="Poppins" panose="00000500000000000000" pitchFamily="2" charset="0"/>
              </a:rPr>
              <a:t>WHAT IS CHUMBOK?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300" normalizeH="0" baseline="0" noProof="0" dirty="0">
              <a:ln>
                <a:noFill/>
              </a:ln>
              <a:solidFill>
                <a:prstClr val="black"/>
              </a:solidFill>
              <a:effectLst/>
              <a:uLnTx/>
              <a:uFillTx/>
              <a:latin typeface="Rajdhani" panose="02000000000000000000" pitchFamily="2" charset="0"/>
              <a:ea typeface="+mn-ea"/>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Poppins" panose="00000500000000000000" pitchFamily="2" charset="0"/>
                <a:cs typeface="Rajdhani"/>
              </a:rPr>
              <a:t>First ever machine learning based influencer marketing platform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Rajdhani"/>
              <a:ea typeface="+mn-ea"/>
              <a:cs typeface="Rajdhan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Rajdhani"/>
              <a:ea typeface="+mn-ea"/>
              <a:cs typeface="Rajdhan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normalizeH="0" baseline="0" noProof="0" dirty="0">
                <a:ln>
                  <a:noFill/>
                </a:ln>
                <a:solidFill>
                  <a:schemeClr val="bg2">
                    <a:lumMod val="25000"/>
                  </a:schemeClr>
                </a:solidFill>
                <a:effectLst/>
                <a:uLnTx/>
                <a:uFillTx/>
                <a:latin typeface="Poppins" panose="00000500000000000000" pitchFamily="2" charset="0"/>
                <a:cs typeface="Poppins" panose="00000500000000000000" pitchFamily="2" charset="0"/>
              </a:rPr>
              <a:t>HOW IT OPERATES?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600" normalizeH="0" baseline="0" noProof="0" dirty="0">
              <a:ln>
                <a:noFill/>
              </a:ln>
              <a:solidFill>
                <a:prstClr val="black"/>
              </a:solidFill>
              <a:effectLst/>
              <a:uLnTx/>
              <a:uFillTx/>
              <a:latin typeface="Rajdhani" panose="02000000000000000000" pitchFamily="2" charset="0"/>
              <a:ea typeface="+mn-ea"/>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It’s a software that can track and monitor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The activities of micro influencer, community leaders and regular job holders. The activities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That the software can track include the following:-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They endorse brands organically &amp; subtly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They sell things within their communities online &amp; offline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Generate talkability in social media around a topic </a:t>
            </a:r>
          </a:p>
        </p:txBody>
      </p:sp>
      <p:grpSp>
        <p:nvGrpSpPr>
          <p:cNvPr id="65" name="Group 64">
            <a:extLst>
              <a:ext uri="{FF2B5EF4-FFF2-40B4-BE49-F238E27FC236}">
                <a16:creationId xmlns:a16="http://schemas.microsoft.com/office/drawing/2014/main" id="{1CB26D9B-B746-FD34-B5A6-97CF328BDF4B}"/>
              </a:ext>
            </a:extLst>
          </p:cNvPr>
          <p:cNvGrpSpPr/>
          <p:nvPr/>
        </p:nvGrpSpPr>
        <p:grpSpPr>
          <a:xfrm>
            <a:off x="6376243" y="1614015"/>
            <a:ext cx="1740236" cy="3319960"/>
            <a:chOff x="3420001" y="981227"/>
            <a:chExt cx="2615857" cy="4990441"/>
          </a:xfrm>
        </p:grpSpPr>
        <p:pic>
          <p:nvPicPr>
            <p:cNvPr id="66" name="Picture 65">
              <a:extLst>
                <a:ext uri="{FF2B5EF4-FFF2-40B4-BE49-F238E27FC236}">
                  <a16:creationId xmlns:a16="http://schemas.microsoft.com/office/drawing/2014/main" id="{45903A93-64DC-1E76-E6F7-20F790315095}"/>
                </a:ext>
              </a:extLst>
            </p:cNvPr>
            <p:cNvPicPr>
              <a:picLocks noChangeAspect="1"/>
            </p:cNvPicPr>
            <p:nvPr/>
          </p:nvPicPr>
          <p:blipFill rotWithShape="1">
            <a:blip r:embed="rId3"/>
            <a:srcRect b="7702"/>
            <a:stretch/>
          </p:blipFill>
          <p:spPr>
            <a:xfrm>
              <a:off x="3698612" y="1151494"/>
              <a:ext cx="2115783" cy="4548872"/>
            </a:xfrm>
            <a:prstGeom prst="rect">
              <a:avLst/>
            </a:prstGeom>
            <a:ln>
              <a:noFill/>
            </a:ln>
            <a:effectLst>
              <a:outerShdw blurRad="190500" algn="tl" rotWithShape="0">
                <a:srgbClr val="000000">
                  <a:alpha val="70000"/>
                </a:srgbClr>
              </a:outerShdw>
            </a:effectLst>
          </p:spPr>
        </p:pic>
        <p:pic>
          <p:nvPicPr>
            <p:cNvPr id="67" name="Picture 2" descr="iPhone XR White Mockup PNG Image | Free Download | Iphone mockup, Png,  Mobile mockup">
              <a:extLst>
                <a:ext uri="{FF2B5EF4-FFF2-40B4-BE49-F238E27FC236}">
                  <a16:creationId xmlns:a16="http://schemas.microsoft.com/office/drawing/2014/main" id="{1ED71142-7720-7484-E2A0-2B8767959AB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279" r="25304"/>
            <a:stretch/>
          </p:blipFill>
          <p:spPr bwMode="auto">
            <a:xfrm>
              <a:off x="3420001" y="981227"/>
              <a:ext cx="2615857" cy="4990441"/>
            </a:xfrm>
            <a:prstGeom prst="rect">
              <a:avLst/>
            </a:prstGeom>
            <a:noFill/>
            <a:extLst>
              <a:ext uri="{909E8E84-426E-40DD-AFC4-6F175D3DCCD1}">
                <a14:hiddenFill xmlns:a14="http://schemas.microsoft.com/office/drawing/2010/main">
                  <a:solidFill>
                    <a:srgbClr val="FFFFFF"/>
                  </a:solidFill>
                </a14:hiddenFill>
              </a:ext>
            </a:extLst>
          </p:spPr>
        </p:pic>
      </p:grpSp>
      <p:sp>
        <p:nvSpPr>
          <p:cNvPr id="68" name="Title 1">
            <a:extLst>
              <a:ext uri="{FF2B5EF4-FFF2-40B4-BE49-F238E27FC236}">
                <a16:creationId xmlns:a16="http://schemas.microsoft.com/office/drawing/2014/main" id="{EF7D1088-902D-4433-794D-C61403A5C55B}"/>
              </a:ext>
            </a:extLst>
          </p:cNvPr>
          <p:cNvSpPr txBox="1">
            <a:spLocks/>
          </p:cNvSpPr>
          <p:nvPr/>
        </p:nvSpPr>
        <p:spPr>
          <a:xfrm>
            <a:off x="6540471" y="5303975"/>
            <a:ext cx="1449797" cy="33278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Job Management Window</a:t>
            </a:r>
          </a:p>
        </p:txBody>
      </p:sp>
      <p:grpSp>
        <p:nvGrpSpPr>
          <p:cNvPr id="69" name="Group 68">
            <a:extLst>
              <a:ext uri="{FF2B5EF4-FFF2-40B4-BE49-F238E27FC236}">
                <a16:creationId xmlns:a16="http://schemas.microsoft.com/office/drawing/2014/main" id="{0E56B2D5-2612-674E-3F53-4B9047795EAE}"/>
              </a:ext>
            </a:extLst>
          </p:cNvPr>
          <p:cNvGrpSpPr/>
          <p:nvPr/>
        </p:nvGrpSpPr>
        <p:grpSpPr>
          <a:xfrm>
            <a:off x="8222203" y="1637713"/>
            <a:ext cx="1740236" cy="3319960"/>
            <a:chOff x="6314469" y="1060054"/>
            <a:chExt cx="2615857" cy="4990441"/>
          </a:xfrm>
        </p:grpSpPr>
        <p:pic>
          <p:nvPicPr>
            <p:cNvPr id="70" name="Picture 69">
              <a:extLst>
                <a:ext uri="{FF2B5EF4-FFF2-40B4-BE49-F238E27FC236}">
                  <a16:creationId xmlns:a16="http://schemas.microsoft.com/office/drawing/2014/main" id="{4EC54AB7-726B-7264-E986-DBA299A095D7}"/>
                </a:ext>
              </a:extLst>
            </p:cNvPr>
            <p:cNvPicPr>
              <a:picLocks noChangeAspect="1"/>
            </p:cNvPicPr>
            <p:nvPr/>
          </p:nvPicPr>
          <p:blipFill rotWithShape="1">
            <a:blip r:embed="rId5"/>
            <a:srcRect b="5815"/>
            <a:stretch/>
          </p:blipFill>
          <p:spPr>
            <a:xfrm>
              <a:off x="6536472" y="1273080"/>
              <a:ext cx="2195333" cy="4511832"/>
            </a:xfrm>
            <a:prstGeom prst="rect">
              <a:avLst/>
            </a:prstGeom>
            <a:ln>
              <a:noFill/>
            </a:ln>
            <a:effectLst>
              <a:outerShdw blurRad="190500" algn="tl" rotWithShape="0">
                <a:srgbClr val="000000">
                  <a:alpha val="70000"/>
                </a:srgbClr>
              </a:outerShdw>
            </a:effectLst>
          </p:spPr>
        </p:pic>
        <p:pic>
          <p:nvPicPr>
            <p:cNvPr id="71" name="Picture 2" descr="iPhone XR White Mockup PNG Image | Free Download | Iphone mockup, Png,  Mobile mockup">
              <a:extLst>
                <a:ext uri="{FF2B5EF4-FFF2-40B4-BE49-F238E27FC236}">
                  <a16:creationId xmlns:a16="http://schemas.microsoft.com/office/drawing/2014/main" id="{E4B4A08D-CAA3-0B09-1F42-2185B190815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279" r="25304"/>
            <a:stretch/>
          </p:blipFill>
          <p:spPr bwMode="auto">
            <a:xfrm>
              <a:off x="6314469" y="1060054"/>
              <a:ext cx="2615857" cy="4990441"/>
            </a:xfrm>
            <a:prstGeom prst="rect">
              <a:avLst/>
            </a:prstGeom>
            <a:noFill/>
            <a:extLst>
              <a:ext uri="{909E8E84-426E-40DD-AFC4-6F175D3DCCD1}">
                <a14:hiddenFill xmlns:a14="http://schemas.microsoft.com/office/drawing/2010/main">
                  <a:solidFill>
                    <a:srgbClr val="FFFFFF"/>
                  </a:solidFill>
                </a14:hiddenFill>
              </a:ext>
            </a:extLst>
          </p:spPr>
        </p:pic>
      </p:grpSp>
      <p:sp>
        <p:nvSpPr>
          <p:cNvPr id="72" name="Title 1">
            <a:extLst>
              <a:ext uri="{FF2B5EF4-FFF2-40B4-BE49-F238E27FC236}">
                <a16:creationId xmlns:a16="http://schemas.microsoft.com/office/drawing/2014/main" id="{3EA8E2C2-9C81-384A-6D51-CCBBC7E11FB8}"/>
              </a:ext>
            </a:extLst>
          </p:cNvPr>
          <p:cNvSpPr txBox="1">
            <a:spLocks/>
          </p:cNvSpPr>
          <p:nvPr/>
        </p:nvSpPr>
        <p:spPr>
          <a:xfrm>
            <a:off x="8703725" y="5303975"/>
            <a:ext cx="744482" cy="3327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User Panel</a:t>
            </a:r>
          </a:p>
        </p:txBody>
      </p:sp>
      <p:grpSp>
        <p:nvGrpSpPr>
          <p:cNvPr id="73" name="Group 72">
            <a:extLst>
              <a:ext uri="{FF2B5EF4-FFF2-40B4-BE49-F238E27FC236}">
                <a16:creationId xmlns:a16="http://schemas.microsoft.com/office/drawing/2014/main" id="{AC4D5884-C4F6-2DFF-5748-E3D9977F4484}"/>
              </a:ext>
            </a:extLst>
          </p:cNvPr>
          <p:cNvGrpSpPr/>
          <p:nvPr/>
        </p:nvGrpSpPr>
        <p:grpSpPr>
          <a:xfrm>
            <a:off x="4476951" y="1619007"/>
            <a:ext cx="1740236" cy="3319960"/>
            <a:chOff x="471034" y="933779"/>
            <a:chExt cx="2615857" cy="4990441"/>
          </a:xfrm>
        </p:grpSpPr>
        <p:pic>
          <p:nvPicPr>
            <p:cNvPr id="74" name="Picture 73">
              <a:extLst>
                <a:ext uri="{FF2B5EF4-FFF2-40B4-BE49-F238E27FC236}">
                  <a16:creationId xmlns:a16="http://schemas.microsoft.com/office/drawing/2014/main" id="{0DD6DAAD-0B47-A3A6-CD57-A4A49D37BA04}"/>
                </a:ext>
              </a:extLst>
            </p:cNvPr>
            <p:cNvPicPr>
              <a:picLocks noChangeAspect="1"/>
            </p:cNvPicPr>
            <p:nvPr/>
          </p:nvPicPr>
          <p:blipFill rotWithShape="1">
            <a:blip r:embed="rId6"/>
            <a:srcRect b="5815"/>
            <a:stretch/>
          </p:blipFill>
          <p:spPr>
            <a:xfrm>
              <a:off x="670319" y="1151494"/>
              <a:ext cx="2217286" cy="4548872"/>
            </a:xfrm>
            <a:prstGeom prst="rect">
              <a:avLst/>
            </a:prstGeom>
            <a:ln>
              <a:noFill/>
            </a:ln>
            <a:effectLst>
              <a:outerShdw blurRad="190500" algn="tl" rotWithShape="0">
                <a:srgbClr val="000000">
                  <a:alpha val="70000"/>
                </a:srgbClr>
              </a:outerShdw>
            </a:effectLst>
          </p:spPr>
        </p:pic>
        <p:pic>
          <p:nvPicPr>
            <p:cNvPr id="75" name="Picture 2" descr="iPhone XR White Mockup PNG Image | Free Download | Iphone mockup, Png,  Mobile mockup">
              <a:extLst>
                <a:ext uri="{FF2B5EF4-FFF2-40B4-BE49-F238E27FC236}">
                  <a16:creationId xmlns:a16="http://schemas.microsoft.com/office/drawing/2014/main" id="{6263F4C8-C8E3-0CFD-20BB-7C7600AD918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279" r="25304"/>
            <a:stretch/>
          </p:blipFill>
          <p:spPr bwMode="auto">
            <a:xfrm>
              <a:off x="471034" y="933779"/>
              <a:ext cx="2615857" cy="4990441"/>
            </a:xfrm>
            <a:prstGeom prst="rect">
              <a:avLst/>
            </a:prstGeom>
            <a:noFill/>
            <a:extLst>
              <a:ext uri="{909E8E84-426E-40DD-AFC4-6F175D3DCCD1}">
                <a14:hiddenFill xmlns:a14="http://schemas.microsoft.com/office/drawing/2010/main">
                  <a:solidFill>
                    <a:srgbClr val="FFFFFF"/>
                  </a:solidFill>
                </a14:hiddenFill>
              </a:ext>
            </a:extLst>
          </p:spPr>
        </p:pic>
      </p:grpSp>
      <p:sp>
        <p:nvSpPr>
          <p:cNvPr id="76" name="Title 1">
            <a:extLst>
              <a:ext uri="{FF2B5EF4-FFF2-40B4-BE49-F238E27FC236}">
                <a16:creationId xmlns:a16="http://schemas.microsoft.com/office/drawing/2014/main" id="{FC9ACF60-5CC1-4289-B80E-E7B04886DDE0}"/>
              </a:ext>
            </a:extLst>
          </p:cNvPr>
          <p:cNvSpPr txBox="1">
            <a:spLocks/>
          </p:cNvSpPr>
          <p:nvPr/>
        </p:nvSpPr>
        <p:spPr>
          <a:xfrm>
            <a:off x="4592742" y="5303975"/>
            <a:ext cx="1449797" cy="3327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Credential Authentication</a:t>
            </a:r>
          </a:p>
        </p:txBody>
      </p:sp>
      <p:sp>
        <p:nvSpPr>
          <p:cNvPr id="77" name="Title 1">
            <a:extLst>
              <a:ext uri="{FF2B5EF4-FFF2-40B4-BE49-F238E27FC236}">
                <a16:creationId xmlns:a16="http://schemas.microsoft.com/office/drawing/2014/main" id="{9D179D37-561E-4E5A-EBCE-01CF03A359EF}"/>
              </a:ext>
            </a:extLst>
          </p:cNvPr>
          <p:cNvSpPr txBox="1">
            <a:spLocks/>
          </p:cNvSpPr>
          <p:nvPr/>
        </p:nvSpPr>
        <p:spPr>
          <a:xfrm>
            <a:off x="10671060" y="7122478"/>
            <a:ext cx="1961894" cy="33278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Rajdhani" panose="02000000000000000000" pitchFamily="2" charset="0"/>
                <a:ea typeface="+mj-ea"/>
                <a:cs typeface="Rajdhani" panose="02000000000000000000" pitchFamily="2" charset="0"/>
              </a:rPr>
              <a:t>Sample Interaction</a:t>
            </a:r>
          </a:p>
        </p:txBody>
      </p:sp>
      <p:sp>
        <p:nvSpPr>
          <p:cNvPr id="78" name="Rectangle 77">
            <a:extLst>
              <a:ext uri="{FF2B5EF4-FFF2-40B4-BE49-F238E27FC236}">
                <a16:creationId xmlns:a16="http://schemas.microsoft.com/office/drawing/2014/main" id="{3F32C936-9BCB-A227-F82A-5BA6864F3AC3}"/>
              </a:ext>
            </a:extLst>
          </p:cNvPr>
          <p:cNvSpPr/>
          <p:nvPr/>
        </p:nvSpPr>
        <p:spPr>
          <a:xfrm>
            <a:off x="10068122" y="5303975"/>
            <a:ext cx="1709714"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(All interaction from Platform/APP will be automatically watermarked) </a:t>
            </a:r>
          </a:p>
        </p:txBody>
      </p:sp>
      <p:grpSp>
        <p:nvGrpSpPr>
          <p:cNvPr id="79" name="Group 78">
            <a:extLst>
              <a:ext uri="{FF2B5EF4-FFF2-40B4-BE49-F238E27FC236}">
                <a16:creationId xmlns:a16="http://schemas.microsoft.com/office/drawing/2014/main" id="{00458E53-0310-17C9-3CF2-4499DFB48438}"/>
              </a:ext>
            </a:extLst>
          </p:cNvPr>
          <p:cNvGrpSpPr/>
          <p:nvPr/>
        </p:nvGrpSpPr>
        <p:grpSpPr>
          <a:xfrm>
            <a:off x="10032958" y="1623259"/>
            <a:ext cx="1740236" cy="3319960"/>
            <a:chOff x="9324597" y="807347"/>
            <a:chExt cx="2615857" cy="4990441"/>
          </a:xfrm>
        </p:grpSpPr>
        <p:pic>
          <p:nvPicPr>
            <p:cNvPr id="80" name="Picture 2">
              <a:extLst>
                <a:ext uri="{FF2B5EF4-FFF2-40B4-BE49-F238E27FC236}">
                  <a16:creationId xmlns:a16="http://schemas.microsoft.com/office/drawing/2014/main" id="{F63A0636-750D-E42A-35F7-ABA575AE8AF3}"/>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869"/>
            <a:stretch/>
          </p:blipFill>
          <p:spPr bwMode="auto">
            <a:xfrm>
              <a:off x="9453922" y="997495"/>
              <a:ext cx="2380531" cy="458415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1" name="Picture 2" descr="iPhone XR White Mockup PNG Image | Free Download | Iphone mockup, Png,  Mobile mockup">
              <a:extLst>
                <a:ext uri="{FF2B5EF4-FFF2-40B4-BE49-F238E27FC236}">
                  <a16:creationId xmlns:a16="http://schemas.microsoft.com/office/drawing/2014/main" id="{1CF4C971-533A-8065-1058-E78370D23F0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279" r="25304"/>
            <a:stretch/>
          </p:blipFill>
          <p:spPr bwMode="auto">
            <a:xfrm>
              <a:off x="9324597" y="807347"/>
              <a:ext cx="2615857" cy="4990441"/>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 name="Straight Connector 1">
            <a:extLst>
              <a:ext uri="{FF2B5EF4-FFF2-40B4-BE49-F238E27FC236}">
                <a16:creationId xmlns:a16="http://schemas.microsoft.com/office/drawing/2014/main" id="{4E8ECCBC-3176-E33B-F69A-2A62A21CB8EA}"/>
              </a:ext>
            </a:extLst>
          </p:cNvPr>
          <p:cNvCxnSpPr/>
          <p:nvPr/>
        </p:nvCxnSpPr>
        <p:spPr>
          <a:xfrm>
            <a:off x="7599712" y="1262420"/>
            <a:ext cx="1521696"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17035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4902506"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525C43A-48C5-4D9A-8389-F7BC86414EFE}"/>
              </a:ext>
            </a:extLst>
          </p:cNvPr>
          <p:cNvSpPr/>
          <p:nvPr/>
        </p:nvSpPr>
        <p:spPr>
          <a:xfrm>
            <a:off x="654343" y="787400"/>
            <a:ext cx="3796471" cy="5283200"/>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normalizeH="0" baseline="0" noProof="0" dirty="0">
                <a:ln>
                  <a:noFill/>
                </a:ln>
                <a:solidFill>
                  <a:schemeClr val="tx1">
                    <a:lumMod val="75000"/>
                    <a:lumOff val="25000"/>
                  </a:schemeClr>
                </a:solidFill>
                <a:effectLst/>
                <a:uLnTx/>
                <a:uFillTx/>
                <a:latin typeface="Poppins" panose="00000500000000000000" pitchFamily="2" charset="0"/>
                <a:cs typeface="Poppins" panose="00000500000000000000" pitchFamily="2" charset="0"/>
              </a:rPr>
              <a:t>WHAT IS DOTKOM?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300" normalizeH="0" baseline="0" noProof="0" dirty="0">
              <a:ln>
                <a:noFill/>
              </a:ln>
              <a:solidFill>
                <a:prstClr val="black"/>
              </a:solidFill>
              <a:effectLst/>
              <a:uLnTx/>
              <a:uFillTx/>
              <a:latin typeface="Rajdhani" panose="02000000000000000000" pitchFamily="2" charset="0"/>
              <a:ea typeface="+mn-ea"/>
              <a:cs typeface="Rajdhani"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Poppins" panose="00000500000000000000" pitchFamily="2" charset="0"/>
                <a:cs typeface="Rajdhani"/>
              </a:rPr>
              <a:t>It’s a social listening tool that has the ability to crawl consumer social profiling and mine relevant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Rajdhani"/>
              <a:ea typeface="+mn-ea"/>
              <a:cs typeface="Rajdhan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normalizeH="0" baseline="0" noProof="0" dirty="0">
                <a:ln>
                  <a:noFill/>
                </a:ln>
                <a:solidFill>
                  <a:schemeClr val="tx1">
                    <a:lumMod val="75000"/>
                    <a:lumOff val="25000"/>
                  </a:schemeClr>
                </a:solidFill>
                <a:effectLst/>
                <a:uLnTx/>
                <a:uFillTx/>
                <a:latin typeface="Poppins" panose="00000500000000000000" pitchFamily="2" charset="0"/>
                <a:cs typeface="Poppins" panose="00000500000000000000" pitchFamily="2" charset="0"/>
              </a:rPr>
              <a:t>IT’S FEATURES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600" normalizeH="0" baseline="0" noProof="0" dirty="0">
              <a:ln>
                <a:noFill/>
              </a:ln>
              <a:solidFill>
                <a:prstClr val="black"/>
              </a:solidFill>
              <a:effectLst/>
              <a:uLnTx/>
              <a:uFillTx/>
              <a:latin typeface="Rajdhani" panose="02000000000000000000" pitchFamily="2" charset="0"/>
              <a:ea typeface="+mn-ea"/>
              <a:cs typeface="Rajdhani"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Consumer Profiling &amp; Engagement Analysis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Multiple Conversation Crawling &amp; Tracking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Profile Type Identification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Profile SEC Identification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YouTube, Twitter and Other Platform Data Collection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Campaign Creation</a:t>
            </a:r>
            <a:endParaRPr kumimoji="0" lang="en-GB" sz="1400" b="0" i="0" u="none" strike="noStrike" kern="1200" cap="none" spc="0" normalizeH="0" baseline="0" noProof="0" dirty="0">
              <a:ln>
                <a:noFill/>
              </a:ln>
              <a:solidFill>
                <a:prstClr val="black"/>
              </a:solidFill>
              <a:effectLst/>
              <a:uLnTx/>
              <a:uFillTx/>
              <a:latin typeface="Rajdhani" panose="02000000000000000000" pitchFamily="2" charset="0"/>
              <a:ea typeface="+mn-ea"/>
              <a:cs typeface="Rajdhani" panose="02000000000000000000" pitchFamily="2" charset="0"/>
            </a:endParaRPr>
          </a:p>
        </p:txBody>
      </p:sp>
      <p:sp>
        <p:nvSpPr>
          <p:cNvPr id="77" name="Title 1">
            <a:extLst>
              <a:ext uri="{FF2B5EF4-FFF2-40B4-BE49-F238E27FC236}">
                <a16:creationId xmlns:a16="http://schemas.microsoft.com/office/drawing/2014/main" id="{9D179D37-561E-4E5A-EBCE-01CF03A359EF}"/>
              </a:ext>
            </a:extLst>
          </p:cNvPr>
          <p:cNvSpPr txBox="1">
            <a:spLocks/>
          </p:cNvSpPr>
          <p:nvPr/>
        </p:nvSpPr>
        <p:spPr>
          <a:xfrm>
            <a:off x="10671060" y="7122478"/>
            <a:ext cx="1961894" cy="33278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Rajdhani" panose="02000000000000000000" pitchFamily="2" charset="0"/>
                <a:ea typeface="+mj-ea"/>
                <a:cs typeface="Rajdhani" panose="02000000000000000000" pitchFamily="2" charset="0"/>
              </a:rPr>
              <a:t>Sample Interaction</a:t>
            </a:r>
          </a:p>
        </p:txBody>
      </p:sp>
      <p:pic>
        <p:nvPicPr>
          <p:cNvPr id="22" name="Picture 2" descr="Dotkom">
            <a:extLst>
              <a:ext uri="{FF2B5EF4-FFF2-40B4-BE49-F238E27FC236}">
                <a16:creationId xmlns:a16="http://schemas.microsoft.com/office/drawing/2014/main" id="{C1F17E1C-540E-AC4B-321D-943D390F3E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0679" y="353890"/>
            <a:ext cx="1425442" cy="425504"/>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Rounded Corners 22">
            <a:extLst>
              <a:ext uri="{FF2B5EF4-FFF2-40B4-BE49-F238E27FC236}">
                <a16:creationId xmlns:a16="http://schemas.microsoft.com/office/drawing/2014/main" id="{35CF081C-5BD5-E6EB-7D69-BDDFFB1E817C}"/>
              </a:ext>
            </a:extLst>
          </p:cNvPr>
          <p:cNvSpPr/>
          <p:nvPr/>
        </p:nvSpPr>
        <p:spPr>
          <a:xfrm>
            <a:off x="6399739" y="1609616"/>
            <a:ext cx="1840459" cy="108310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Overall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On-Demand Analytics</a:t>
            </a:r>
          </a:p>
        </p:txBody>
      </p:sp>
      <p:sp>
        <p:nvSpPr>
          <p:cNvPr id="24" name="Oval 23">
            <a:extLst>
              <a:ext uri="{FF2B5EF4-FFF2-40B4-BE49-F238E27FC236}">
                <a16:creationId xmlns:a16="http://schemas.microsoft.com/office/drawing/2014/main" id="{79C78A43-A4FA-DCFA-5DD1-EFCC58EC38FF}"/>
              </a:ext>
            </a:extLst>
          </p:cNvPr>
          <p:cNvSpPr/>
          <p:nvPr/>
        </p:nvSpPr>
        <p:spPr>
          <a:xfrm>
            <a:off x="6089787" y="1335296"/>
            <a:ext cx="629653" cy="646223"/>
          </a:xfrm>
          <a:prstGeom prst="ellipse">
            <a:avLst/>
          </a:prstGeom>
          <a:solidFill>
            <a:srgbClr val="F57D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1</a:t>
            </a:r>
            <a:endParaRPr kumimoji="0" lang="en-SG" sz="40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sp>
        <p:nvSpPr>
          <p:cNvPr id="27" name="Rectangle: Rounded Corners 26">
            <a:extLst>
              <a:ext uri="{FF2B5EF4-FFF2-40B4-BE49-F238E27FC236}">
                <a16:creationId xmlns:a16="http://schemas.microsoft.com/office/drawing/2014/main" id="{632E1571-3F27-0DB6-17D2-7929C889FD5D}"/>
              </a:ext>
            </a:extLst>
          </p:cNvPr>
          <p:cNvSpPr/>
          <p:nvPr/>
        </p:nvSpPr>
        <p:spPr>
          <a:xfrm>
            <a:off x="9148863" y="2559812"/>
            <a:ext cx="1840459" cy="108310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Consumers' Social Profiling &amp; Data Crawling Capabilities</a:t>
            </a:r>
          </a:p>
        </p:txBody>
      </p:sp>
      <p:sp>
        <p:nvSpPr>
          <p:cNvPr id="28" name="Oval 27">
            <a:extLst>
              <a:ext uri="{FF2B5EF4-FFF2-40B4-BE49-F238E27FC236}">
                <a16:creationId xmlns:a16="http://schemas.microsoft.com/office/drawing/2014/main" id="{D95F8E50-1414-2F86-7AB1-725120E6680C}"/>
              </a:ext>
            </a:extLst>
          </p:cNvPr>
          <p:cNvSpPr/>
          <p:nvPr/>
        </p:nvSpPr>
        <p:spPr>
          <a:xfrm>
            <a:off x="8838911" y="2285492"/>
            <a:ext cx="629653" cy="646223"/>
          </a:xfrm>
          <a:prstGeom prst="ellipse">
            <a:avLst/>
          </a:prstGeom>
          <a:solidFill>
            <a:srgbClr val="F57D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2</a:t>
            </a:r>
            <a:endParaRPr kumimoji="0" lang="en-SG" sz="40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sp>
        <p:nvSpPr>
          <p:cNvPr id="29" name="Rectangle: Rounded Corners 28">
            <a:extLst>
              <a:ext uri="{FF2B5EF4-FFF2-40B4-BE49-F238E27FC236}">
                <a16:creationId xmlns:a16="http://schemas.microsoft.com/office/drawing/2014/main" id="{10AB64EA-45E7-EDCA-0793-CB15AEA06E00}"/>
              </a:ext>
            </a:extLst>
          </p:cNvPr>
          <p:cNvSpPr/>
          <p:nvPr/>
        </p:nvSpPr>
        <p:spPr>
          <a:xfrm>
            <a:off x="6379887" y="3917235"/>
            <a:ext cx="1840459" cy="108310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Market Analysis &amp; Forecasting</a:t>
            </a:r>
          </a:p>
        </p:txBody>
      </p:sp>
      <p:sp>
        <p:nvSpPr>
          <p:cNvPr id="30" name="Oval 29">
            <a:extLst>
              <a:ext uri="{FF2B5EF4-FFF2-40B4-BE49-F238E27FC236}">
                <a16:creationId xmlns:a16="http://schemas.microsoft.com/office/drawing/2014/main" id="{6E1BEA24-C276-693A-B24C-661F5CE6BEE3}"/>
              </a:ext>
            </a:extLst>
          </p:cNvPr>
          <p:cNvSpPr/>
          <p:nvPr/>
        </p:nvSpPr>
        <p:spPr>
          <a:xfrm>
            <a:off x="6069935" y="3642915"/>
            <a:ext cx="629653" cy="646223"/>
          </a:xfrm>
          <a:prstGeom prst="ellipse">
            <a:avLst/>
          </a:prstGeom>
          <a:solidFill>
            <a:srgbClr val="F57D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3</a:t>
            </a:r>
            <a:endParaRPr kumimoji="0" lang="en-SG" sz="40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sp>
        <p:nvSpPr>
          <p:cNvPr id="31" name="Rectangle: Rounded Corners 30">
            <a:extLst>
              <a:ext uri="{FF2B5EF4-FFF2-40B4-BE49-F238E27FC236}">
                <a16:creationId xmlns:a16="http://schemas.microsoft.com/office/drawing/2014/main" id="{612A05BC-DB5E-DFC4-9352-70DCBA35B9D9}"/>
              </a:ext>
            </a:extLst>
          </p:cNvPr>
          <p:cNvSpPr/>
          <p:nvPr/>
        </p:nvSpPr>
        <p:spPr>
          <a:xfrm>
            <a:off x="9109159" y="5000338"/>
            <a:ext cx="1840459" cy="108310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Poppins" panose="00000500000000000000" pitchFamily="2" charset="0"/>
                <a:cs typeface="Rajdhani" panose="02000000000000000000" pitchFamily="2" charset="0"/>
              </a:rPr>
              <a:t>Predict &amp; Pretend</a:t>
            </a:r>
          </a:p>
        </p:txBody>
      </p:sp>
      <p:sp>
        <p:nvSpPr>
          <p:cNvPr id="32" name="Oval 31">
            <a:extLst>
              <a:ext uri="{FF2B5EF4-FFF2-40B4-BE49-F238E27FC236}">
                <a16:creationId xmlns:a16="http://schemas.microsoft.com/office/drawing/2014/main" id="{08B79F75-DB13-8D4B-9129-6BB7E77295F2}"/>
              </a:ext>
            </a:extLst>
          </p:cNvPr>
          <p:cNvSpPr/>
          <p:nvPr/>
        </p:nvSpPr>
        <p:spPr>
          <a:xfrm>
            <a:off x="8799207" y="4726018"/>
            <a:ext cx="629653" cy="646223"/>
          </a:xfrm>
          <a:prstGeom prst="ellipse">
            <a:avLst/>
          </a:prstGeom>
          <a:solidFill>
            <a:srgbClr val="F57D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4</a:t>
            </a:r>
            <a:endParaRPr kumimoji="0" lang="en-SG" sz="40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5696579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18964" y="2071547"/>
            <a:ext cx="5616632" cy="32624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70+ AWESOME CAMPAIGNS</a:t>
            </a:r>
            <a:br>
              <a:rPr kumimoji="0" lang="en-US" sz="48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br>
            <a:r>
              <a:rPr kumimoji="0" lang="en-US" sz="48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GETTING</a:t>
            </a:r>
            <a:br>
              <a:rPr kumimoji="0" lang="en-US" sz="48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br>
            <a:r>
              <a:rPr kumimoji="0" lang="en-US" sz="4800" b="1"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rPr>
              <a:t>RECOGNIZED.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7314" y="1468441"/>
            <a:ext cx="4239904" cy="4239904"/>
          </a:xfrm>
          <a:prstGeom prst="rect">
            <a:avLst/>
          </a:prstGeom>
        </p:spPr>
      </p:pic>
      <p:cxnSp>
        <p:nvCxnSpPr>
          <p:cNvPr id="4" name="Straight Connector 3">
            <a:extLst>
              <a:ext uri="{FF2B5EF4-FFF2-40B4-BE49-F238E27FC236}">
                <a16:creationId xmlns:a16="http://schemas.microsoft.com/office/drawing/2014/main" id="{B4D23442-9749-4BEC-834B-23414ADA282B}"/>
              </a:ext>
            </a:extLst>
          </p:cNvPr>
          <p:cNvCxnSpPr/>
          <p:nvPr/>
        </p:nvCxnSpPr>
        <p:spPr>
          <a:xfrm>
            <a:off x="5377218" y="1468441"/>
            <a:ext cx="0" cy="4030806"/>
          </a:xfrm>
          <a:prstGeom prst="line">
            <a:avLst/>
          </a:prstGeom>
          <a:ln>
            <a:solidFill>
              <a:srgbClr val="DD232A"/>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99608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25918"/>
          <a:stretch/>
        </p:blipFill>
        <p:spPr>
          <a:xfrm>
            <a:off x="0" y="0"/>
            <a:ext cx="12192000" cy="3452884"/>
          </a:xfrm>
          <a:prstGeom prst="rect">
            <a:avLst/>
          </a:prstGeom>
        </p:spPr>
      </p:pic>
      <p:sp>
        <p:nvSpPr>
          <p:cNvPr id="4" name="Title 1">
            <a:extLst>
              <a:ext uri="{FF2B5EF4-FFF2-40B4-BE49-F238E27FC236}">
                <a16:creationId xmlns:a16="http://schemas.microsoft.com/office/drawing/2014/main" id="{ABD00C9F-0CB0-41E7-A67D-D7EC4067043C}"/>
              </a:ext>
            </a:extLst>
          </p:cNvPr>
          <p:cNvSpPr txBox="1">
            <a:spLocks/>
          </p:cNvSpPr>
          <p:nvPr/>
        </p:nvSpPr>
        <p:spPr>
          <a:xfrm>
            <a:off x="2389036" y="1982532"/>
            <a:ext cx="7075047" cy="7797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Poppins" panose="00000500000000000000" pitchFamily="2" charset="0"/>
                <a:ea typeface="+mj-ea"/>
                <a:cs typeface="Poppins" panose="00000500000000000000" pitchFamily="2" charset="0"/>
              </a:rPr>
              <a:t>150+ EMPLOYEES </a:t>
            </a:r>
            <a:br>
              <a:rPr kumimoji="0" lang="en-GB" sz="4800" b="1" i="0" u="none" strike="noStrike" kern="1200" cap="none" spc="0" normalizeH="0" baseline="0" noProof="0" dirty="0">
                <a:ln>
                  <a:noFill/>
                </a:ln>
                <a:solidFill>
                  <a:prstClr val="white"/>
                </a:solidFill>
                <a:effectLst/>
                <a:uLnTx/>
                <a:uFillTx/>
                <a:latin typeface="Poppins" panose="00000500000000000000" pitchFamily="2" charset="0"/>
                <a:ea typeface="+mj-ea"/>
                <a:cs typeface="Poppins" panose="00000500000000000000" pitchFamily="2" charset="0"/>
              </a:rPr>
            </a:br>
            <a:endParaRPr kumimoji="0" lang="en-US" sz="3600" b="1" i="0" u="none" strike="noStrike" kern="1200" cap="none" spc="0" normalizeH="0" baseline="0" noProof="0" dirty="0">
              <a:ln>
                <a:noFill/>
              </a:ln>
              <a:solidFill>
                <a:prstClr val="white"/>
              </a:solidFill>
              <a:effectLst/>
              <a:uLnTx/>
              <a:uFillTx/>
              <a:latin typeface="Poppins" panose="00000500000000000000" pitchFamily="2" charset="0"/>
              <a:ea typeface="+mj-ea"/>
              <a:cs typeface="Poppins" panose="00000500000000000000" pitchFamily="2" charset="0"/>
            </a:endParaRPr>
          </a:p>
        </p:txBody>
      </p:sp>
      <p:sp>
        <p:nvSpPr>
          <p:cNvPr id="22" name="object 2"/>
          <p:cNvSpPr txBox="1"/>
          <p:nvPr/>
        </p:nvSpPr>
        <p:spPr>
          <a:xfrm>
            <a:off x="3066713" y="4042452"/>
            <a:ext cx="1505889" cy="271869"/>
          </a:xfrm>
          <a:prstGeom prst="rect">
            <a:avLst/>
          </a:prstGeom>
        </p:spPr>
        <p:txBody>
          <a:bodyPr vert="horz" wrap="square" lIns="0" tIns="12700" rIns="0" bIns="0" rtlCol="0">
            <a:spAutoFit/>
          </a:bodyPr>
          <a:lstStyle/>
          <a:p>
            <a:pPr marL="579120" marR="5080" lvl="0" indent="-567055" algn="l" defTabSz="914400" rtl="0" eaLnBrk="1" fontAlgn="auto" latinLnBrk="0" hangingPunct="1">
              <a:lnSpc>
                <a:spcPct val="100000"/>
              </a:lnSpc>
              <a:spcBef>
                <a:spcPts val="100"/>
              </a:spcBef>
              <a:spcAft>
                <a:spcPts val="0"/>
              </a:spcAft>
              <a:buClrTx/>
              <a:buSzTx/>
              <a:buFontTx/>
              <a:buNone/>
              <a:tabLst/>
              <a:defRPr/>
            </a:pPr>
            <a:r>
              <a:rPr kumimoji="0" sz="900" b="1" i="0" u="none" strike="noStrike" kern="1200" cap="none" spc="0" normalizeH="0" baseline="0" noProof="0" dirty="0">
                <a:ln>
                  <a:noFill/>
                </a:ln>
                <a:gradFill>
                  <a:gsLst>
                    <a:gs pos="100000">
                      <a:srgbClr val="F68C1F"/>
                    </a:gs>
                    <a:gs pos="12000">
                      <a:srgbClr val="DD5151"/>
                    </a:gs>
                  </a:gsLst>
                  <a:path path="circle">
                    <a:fillToRect l="100000" t="100000"/>
                  </a:path>
                </a:gradFill>
                <a:effectLst/>
                <a:uLnTx/>
                <a:uFillTx/>
                <a:latin typeface="Poppins" panose="00000500000000000000" pitchFamily="2" charset="0"/>
                <a:ea typeface="+mn-ea"/>
                <a:cs typeface="Poppins" panose="00000500000000000000" pitchFamily="2" charset="0"/>
              </a:rPr>
              <a:t>TAHSIN</a:t>
            </a:r>
            <a:r>
              <a:rPr kumimoji="0" lang="en-US" sz="900" b="1" i="0" u="none" strike="noStrike" kern="1200" cap="none" spc="0" normalizeH="0" baseline="0" noProof="0" dirty="0">
                <a:ln>
                  <a:noFill/>
                </a:ln>
                <a:gradFill>
                  <a:gsLst>
                    <a:gs pos="100000">
                      <a:srgbClr val="F68C1F"/>
                    </a:gs>
                    <a:gs pos="12000">
                      <a:srgbClr val="DD5151"/>
                    </a:gs>
                  </a:gsLst>
                  <a:path path="circle">
                    <a:fillToRect l="100000" t="100000"/>
                  </a:path>
                </a:gradFill>
                <a:effectLst/>
                <a:uLnTx/>
                <a:uFillTx/>
                <a:latin typeface="Poppins" panose="00000500000000000000" pitchFamily="2" charset="0"/>
                <a:ea typeface="+mn-ea"/>
                <a:cs typeface="Poppins" panose="00000500000000000000" pitchFamily="2" charset="0"/>
              </a:rPr>
              <a:t> </a:t>
            </a:r>
            <a:r>
              <a:rPr kumimoji="0" sz="900" b="1" i="0" u="none" strike="noStrike" kern="1200" cap="none" spc="0" normalizeH="0" baseline="0" noProof="0" dirty="0">
                <a:ln>
                  <a:noFill/>
                </a:ln>
                <a:gradFill>
                  <a:gsLst>
                    <a:gs pos="100000">
                      <a:srgbClr val="F68C1F"/>
                    </a:gs>
                    <a:gs pos="12000">
                      <a:srgbClr val="DD5151"/>
                    </a:gs>
                  </a:gsLst>
                  <a:path path="circle">
                    <a:fillToRect l="100000" t="100000"/>
                  </a:path>
                </a:gradFill>
                <a:effectLst/>
                <a:uLnTx/>
                <a:uFillTx/>
                <a:latin typeface="Poppins" panose="00000500000000000000" pitchFamily="2" charset="0"/>
                <a:ea typeface="+mn-ea"/>
                <a:cs typeface="Poppins" panose="00000500000000000000" pitchFamily="2" charset="0"/>
              </a:rPr>
              <a:t>SAEE</a:t>
            </a:r>
            <a:r>
              <a:rPr kumimoji="0" lang="en-US" sz="900" b="1" i="0" u="none" strike="noStrike" kern="1200" cap="none" spc="0" normalizeH="0" baseline="0" noProof="0" dirty="0">
                <a:ln>
                  <a:noFill/>
                </a:ln>
                <a:gradFill>
                  <a:gsLst>
                    <a:gs pos="100000">
                      <a:srgbClr val="F68C1F"/>
                    </a:gs>
                    <a:gs pos="12000">
                      <a:srgbClr val="DD5151"/>
                    </a:gs>
                  </a:gsLst>
                  <a:path path="circle">
                    <a:fillToRect l="100000" t="100000"/>
                  </a:path>
                </a:gradFill>
                <a:effectLst/>
                <a:uLnTx/>
                <a:uFillTx/>
                <a:latin typeface="Poppins" panose="00000500000000000000" pitchFamily="2" charset="0"/>
                <a:ea typeface="+mn-ea"/>
                <a:cs typeface="Poppins" panose="00000500000000000000" pitchFamily="2" charset="0"/>
              </a:rPr>
              <a:t>D</a:t>
            </a:r>
          </a:p>
          <a:p>
            <a:pPr marL="579120" marR="5080" lvl="0" indent="-567055" algn="l" defTabSz="914400" rtl="0" eaLnBrk="1" fontAlgn="auto" latinLnBrk="0" hangingPunct="1">
              <a:lnSpc>
                <a:spcPct val="100000"/>
              </a:lnSpc>
              <a:spcBef>
                <a:spcPts val="100"/>
              </a:spcBef>
              <a:spcAft>
                <a:spcPts val="0"/>
              </a:spcAft>
              <a:buClrTx/>
              <a:buSzTx/>
              <a:buFontTx/>
              <a:buNone/>
              <a:tabLst/>
              <a:defRPr/>
            </a:pPr>
            <a:r>
              <a:rPr kumimoji="0" lang="en-US" sz="7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CEO &amp; MD</a:t>
            </a:r>
            <a:endParaRPr kumimoji="0" sz="9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endParaRPr>
          </a:p>
        </p:txBody>
      </p:sp>
      <p:sp>
        <p:nvSpPr>
          <p:cNvPr id="24" name="Rectangle 23">
            <a:extLst>
              <a:ext uri="{FF2B5EF4-FFF2-40B4-BE49-F238E27FC236}">
                <a16:creationId xmlns:a16="http://schemas.microsoft.com/office/drawing/2014/main" id="{C1E65F0E-B353-4827-84B3-FDB4B6B8D8AA}"/>
              </a:ext>
            </a:extLst>
          </p:cNvPr>
          <p:cNvSpPr/>
          <p:nvPr/>
        </p:nvSpPr>
        <p:spPr>
          <a:xfrm>
            <a:off x="2968681" y="5780414"/>
            <a:ext cx="1415711" cy="460436"/>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Captain of The Ship</a:t>
            </a:r>
            <a:b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br>
            <a: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20+ years of experience</a:t>
            </a:r>
          </a:p>
        </p:txBody>
      </p:sp>
      <p:sp>
        <p:nvSpPr>
          <p:cNvPr id="26" name="object 2">
            <a:extLst>
              <a:ext uri="{FF2B5EF4-FFF2-40B4-BE49-F238E27FC236}">
                <a16:creationId xmlns:a16="http://schemas.microsoft.com/office/drawing/2014/main" id="{2382B383-4EAA-431E-A727-8578030D6E8E}"/>
              </a:ext>
            </a:extLst>
          </p:cNvPr>
          <p:cNvSpPr txBox="1"/>
          <p:nvPr/>
        </p:nvSpPr>
        <p:spPr>
          <a:xfrm>
            <a:off x="4554200" y="4042452"/>
            <a:ext cx="1505889" cy="271869"/>
          </a:xfrm>
          <a:prstGeom prst="rect">
            <a:avLst/>
          </a:prstGeom>
        </p:spPr>
        <p:txBody>
          <a:bodyPr vert="horz" wrap="square" lIns="0" tIns="12700" rIns="0" bIns="0" rtlCol="0">
            <a:spAutoFit/>
          </a:bodyPr>
          <a:lstStyle/>
          <a:p>
            <a:pPr marL="579120" marR="5080" lvl="0" indent="-567055" algn="l" defTabSz="914400" rtl="0" eaLnBrk="1" fontAlgn="auto" latinLnBrk="0" hangingPunct="1">
              <a:lnSpc>
                <a:spcPct val="100000"/>
              </a:lnSpc>
              <a:spcBef>
                <a:spcPts val="100"/>
              </a:spcBef>
              <a:spcAft>
                <a:spcPts val="0"/>
              </a:spcAft>
              <a:buClrTx/>
              <a:buSzTx/>
              <a:buFontTx/>
              <a:buNone/>
              <a:tabLst/>
              <a:defRPr/>
            </a:pPr>
            <a:r>
              <a:rPr kumimoji="0" lang="en-US" sz="900" b="1" i="0" u="none" strike="noStrike" kern="1200" cap="none" spc="0" normalizeH="0" baseline="0" noProof="0" dirty="0">
                <a:ln>
                  <a:noFill/>
                </a:ln>
                <a:gradFill>
                  <a:gsLst>
                    <a:gs pos="100000">
                      <a:srgbClr val="F68C1F"/>
                    </a:gs>
                    <a:gs pos="0">
                      <a:srgbClr val="D74D57"/>
                    </a:gs>
                  </a:gsLst>
                  <a:path path="circle">
                    <a:fillToRect l="100000" t="100000"/>
                  </a:path>
                </a:gradFill>
                <a:effectLst/>
                <a:uLnTx/>
                <a:uFillTx/>
                <a:latin typeface="Poppins" panose="00000500000000000000" pitchFamily="2" charset="0"/>
                <a:ea typeface="+mn-ea"/>
                <a:cs typeface="Poppins" panose="00000500000000000000" pitchFamily="2" charset="0"/>
              </a:rPr>
              <a:t>DRABIR ALAM</a:t>
            </a:r>
          </a:p>
          <a:p>
            <a:pPr marL="579120" marR="5080" lvl="0" indent="-567055" algn="l" defTabSz="914400" rtl="0" eaLnBrk="1" fontAlgn="auto" latinLnBrk="0" hangingPunct="1">
              <a:lnSpc>
                <a:spcPct val="100000"/>
              </a:lnSpc>
              <a:spcBef>
                <a:spcPts val="100"/>
              </a:spcBef>
              <a:spcAft>
                <a:spcPts val="0"/>
              </a:spcAft>
              <a:buClrTx/>
              <a:buSzTx/>
              <a:buFontTx/>
              <a:buNone/>
              <a:tabLst/>
              <a:defRPr/>
            </a:pPr>
            <a:r>
              <a:rPr kumimoji="0" lang="en-US" sz="7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COO &amp; DIRECTOR</a:t>
            </a:r>
            <a:endParaRPr kumimoji="0" sz="7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endParaRPr>
          </a:p>
        </p:txBody>
      </p:sp>
      <p:sp>
        <p:nvSpPr>
          <p:cNvPr id="27" name="Rectangle 26">
            <a:extLst>
              <a:ext uri="{FF2B5EF4-FFF2-40B4-BE49-F238E27FC236}">
                <a16:creationId xmlns:a16="http://schemas.microsoft.com/office/drawing/2014/main" id="{307615F6-B015-4063-8658-82015E7DD841}"/>
              </a:ext>
            </a:extLst>
          </p:cNvPr>
          <p:cNvSpPr/>
          <p:nvPr/>
        </p:nvSpPr>
        <p:spPr>
          <a:xfrm>
            <a:off x="4431893" y="5780414"/>
            <a:ext cx="1373955" cy="460436"/>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Strategic Think-tank</a:t>
            </a:r>
            <a:b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br>
            <a: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15+ years of experience</a:t>
            </a:r>
          </a:p>
        </p:txBody>
      </p:sp>
      <p:sp>
        <p:nvSpPr>
          <p:cNvPr id="31" name="object 2">
            <a:extLst>
              <a:ext uri="{FF2B5EF4-FFF2-40B4-BE49-F238E27FC236}">
                <a16:creationId xmlns:a16="http://schemas.microsoft.com/office/drawing/2014/main" id="{F992A187-4A06-4244-81AA-C251E2CE3607}"/>
              </a:ext>
            </a:extLst>
          </p:cNvPr>
          <p:cNvSpPr txBox="1"/>
          <p:nvPr/>
        </p:nvSpPr>
        <p:spPr>
          <a:xfrm>
            <a:off x="6060089" y="4060314"/>
            <a:ext cx="1447468" cy="271869"/>
          </a:xfrm>
          <a:prstGeom prst="rect">
            <a:avLst/>
          </a:prstGeom>
        </p:spPr>
        <p:txBody>
          <a:bodyPr vert="horz" wrap="square" lIns="0" tIns="12700" rIns="0" bIns="0" rtlCol="0">
            <a:spAutoFit/>
          </a:bodyPr>
          <a:lstStyle/>
          <a:p>
            <a:pPr marL="579120" marR="5080" lvl="0" indent="-567055" algn="l" defTabSz="914400" rtl="0" eaLnBrk="1" fontAlgn="auto" latinLnBrk="0" hangingPunct="1">
              <a:lnSpc>
                <a:spcPct val="100000"/>
              </a:lnSpc>
              <a:spcBef>
                <a:spcPts val="100"/>
              </a:spcBef>
              <a:spcAft>
                <a:spcPts val="0"/>
              </a:spcAft>
              <a:buClrTx/>
              <a:buSzTx/>
              <a:buFontTx/>
              <a:buNone/>
              <a:tabLst/>
              <a:defRPr/>
            </a:pPr>
            <a:r>
              <a:rPr kumimoji="0" lang="en-US" sz="900" b="1" i="0" u="none" strike="noStrike" kern="1200" cap="none" spc="0" normalizeH="0" baseline="0" noProof="0" dirty="0">
                <a:ln>
                  <a:noFill/>
                </a:ln>
                <a:gradFill>
                  <a:gsLst>
                    <a:gs pos="100000">
                      <a:srgbClr val="F68C1F"/>
                    </a:gs>
                    <a:gs pos="0">
                      <a:srgbClr val="D74D57"/>
                    </a:gs>
                  </a:gsLst>
                  <a:path path="circle">
                    <a:fillToRect l="100000" t="100000"/>
                  </a:path>
                </a:gradFill>
                <a:effectLst/>
                <a:uLnTx/>
                <a:uFillTx/>
                <a:latin typeface="Poppins" panose="00000500000000000000" pitchFamily="2" charset="0"/>
                <a:ea typeface="+mn-ea"/>
                <a:cs typeface="Poppins" panose="00000500000000000000" pitchFamily="2" charset="0"/>
              </a:rPr>
              <a:t>RASEL MAHMUD</a:t>
            </a:r>
          </a:p>
          <a:p>
            <a:pPr marL="579120" marR="5080" lvl="0" indent="-567055" algn="l" defTabSz="914400" rtl="0" eaLnBrk="1" fontAlgn="auto" latinLnBrk="0" hangingPunct="1">
              <a:lnSpc>
                <a:spcPct val="100000"/>
              </a:lnSpc>
              <a:spcBef>
                <a:spcPts val="100"/>
              </a:spcBef>
              <a:spcAft>
                <a:spcPts val="0"/>
              </a:spcAft>
              <a:buClrTx/>
              <a:buSzTx/>
              <a:buFontTx/>
              <a:buNone/>
              <a:tabLst/>
              <a:defRPr/>
            </a:pPr>
            <a:r>
              <a:rPr kumimoji="0" lang="en-US" sz="7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EXECUTIVE CREATIVE DIRECTOR</a:t>
            </a:r>
            <a:endParaRPr kumimoji="0" sz="9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endParaRPr>
          </a:p>
        </p:txBody>
      </p:sp>
      <p:sp>
        <p:nvSpPr>
          <p:cNvPr id="32" name="Rectangle 31">
            <a:extLst>
              <a:ext uri="{FF2B5EF4-FFF2-40B4-BE49-F238E27FC236}">
                <a16:creationId xmlns:a16="http://schemas.microsoft.com/office/drawing/2014/main" id="{8C38AAC1-DEDD-48A8-ACCB-B99C1B8986A3}"/>
              </a:ext>
            </a:extLst>
          </p:cNvPr>
          <p:cNvSpPr/>
          <p:nvPr/>
        </p:nvSpPr>
        <p:spPr>
          <a:xfrm>
            <a:off x="5926560" y="5798276"/>
            <a:ext cx="1564615" cy="442574"/>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Creative Story-teller</a:t>
            </a:r>
            <a:b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br>
            <a: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12+ years of experience</a:t>
            </a:r>
          </a:p>
        </p:txBody>
      </p:sp>
      <p:pic>
        <p:nvPicPr>
          <p:cNvPr id="6" name="Picture 5">
            <a:extLst>
              <a:ext uri="{FF2B5EF4-FFF2-40B4-BE49-F238E27FC236}">
                <a16:creationId xmlns:a16="http://schemas.microsoft.com/office/drawing/2014/main" id="{D5C06665-3BDF-4852-A3BF-772BD3A0813C}"/>
              </a:ext>
            </a:extLst>
          </p:cNvPr>
          <p:cNvPicPr>
            <a:picLocks noChangeAspect="1"/>
          </p:cNvPicPr>
          <p:nvPr/>
        </p:nvPicPr>
        <p:blipFill rotWithShape="1">
          <a:blip r:embed="rId4"/>
          <a:srcRect t="2228" b="2228"/>
          <a:stretch/>
        </p:blipFill>
        <p:spPr>
          <a:xfrm>
            <a:off x="4554200" y="4497599"/>
            <a:ext cx="1234440" cy="1234440"/>
          </a:xfrm>
          <a:prstGeom prst="rect">
            <a:avLst/>
          </a:prstGeom>
          <a:ln>
            <a:solidFill>
              <a:schemeClr val="bg1">
                <a:lumMod val="95000"/>
              </a:schemeClr>
            </a:solidFill>
          </a:ln>
        </p:spPr>
      </p:pic>
      <p:pic>
        <p:nvPicPr>
          <p:cNvPr id="7" name="Picture 6">
            <a:extLst>
              <a:ext uri="{FF2B5EF4-FFF2-40B4-BE49-F238E27FC236}">
                <a16:creationId xmlns:a16="http://schemas.microsoft.com/office/drawing/2014/main" id="{C4FD9988-946E-4A85-9459-32D5F2EA1750}"/>
              </a:ext>
            </a:extLst>
          </p:cNvPr>
          <p:cNvPicPr>
            <a:picLocks noChangeAspect="1"/>
          </p:cNvPicPr>
          <p:nvPr/>
        </p:nvPicPr>
        <p:blipFill rotWithShape="1">
          <a:blip r:embed="rId5"/>
          <a:srcRect t="1874" b="7734"/>
          <a:stretch/>
        </p:blipFill>
        <p:spPr>
          <a:xfrm>
            <a:off x="3066713" y="4497599"/>
            <a:ext cx="1234440" cy="1234440"/>
          </a:xfrm>
          <a:prstGeom prst="rect">
            <a:avLst/>
          </a:prstGeom>
          <a:ln>
            <a:solidFill>
              <a:schemeClr val="bg1">
                <a:lumMod val="95000"/>
              </a:schemeClr>
            </a:solidFill>
          </a:ln>
        </p:spPr>
      </p:pic>
      <p:pic>
        <p:nvPicPr>
          <p:cNvPr id="8" name="Picture 7">
            <a:extLst>
              <a:ext uri="{FF2B5EF4-FFF2-40B4-BE49-F238E27FC236}">
                <a16:creationId xmlns:a16="http://schemas.microsoft.com/office/drawing/2014/main" id="{D9F37F53-F734-4DE1-93B6-1D8534A306EE}"/>
              </a:ext>
            </a:extLst>
          </p:cNvPr>
          <p:cNvPicPr>
            <a:picLocks noChangeAspect="1"/>
          </p:cNvPicPr>
          <p:nvPr/>
        </p:nvPicPr>
        <p:blipFill rotWithShape="1">
          <a:blip r:embed="rId6"/>
          <a:srcRect l="2430" r="2430"/>
          <a:stretch/>
        </p:blipFill>
        <p:spPr>
          <a:xfrm>
            <a:off x="6060089" y="4515461"/>
            <a:ext cx="1234440" cy="1234440"/>
          </a:xfrm>
          <a:prstGeom prst="rect">
            <a:avLst/>
          </a:prstGeom>
          <a:ln>
            <a:solidFill>
              <a:schemeClr val="bg1">
                <a:lumMod val="95000"/>
              </a:schemeClr>
            </a:solidFill>
          </a:ln>
        </p:spPr>
      </p:pic>
      <p:sp>
        <p:nvSpPr>
          <p:cNvPr id="20" name="object 2">
            <a:extLst>
              <a:ext uri="{FF2B5EF4-FFF2-40B4-BE49-F238E27FC236}">
                <a16:creationId xmlns:a16="http://schemas.microsoft.com/office/drawing/2014/main" id="{5E373D05-C798-4A1B-B36F-9FD2934F0A63}"/>
              </a:ext>
            </a:extLst>
          </p:cNvPr>
          <p:cNvSpPr txBox="1"/>
          <p:nvPr/>
        </p:nvSpPr>
        <p:spPr>
          <a:xfrm>
            <a:off x="7679326" y="4060314"/>
            <a:ext cx="1447468" cy="271869"/>
          </a:xfrm>
          <a:prstGeom prst="rect">
            <a:avLst/>
          </a:prstGeom>
        </p:spPr>
        <p:txBody>
          <a:bodyPr vert="horz" wrap="square" lIns="0" tIns="12700" rIns="0" bIns="0" rtlCol="0">
            <a:spAutoFit/>
          </a:bodyPr>
          <a:lstStyle/>
          <a:p>
            <a:pPr marL="579120" marR="5080" lvl="0" indent="-567055" algn="l" defTabSz="914400" rtl="0" eaLnBrk="1" fontAlgn="auto" latinLnBrk="0" hangingPunct="1">
              <a:lnSpc>
                <a:spcPct val="100000"/>
              </a:lnSpc>
              <a:spcBef>
                <a:spcPts val="100"/>
              </a:spcBef>
              <a:spcAft>
                <a:spcPts val="0"/>
              </a:spcAft>
              <a:buClrTx/>
              <a:buSzTx/>
              <a:buFontTx/>
              <a:buNone/>
              <a:tabLst/>
              <a:defRPr/>
            </a:pPr>
            <a:r>
              <a:rPr kumimoji="0" lang="en-US" sz="900" b="1" i="0" u="none" strike="noStrike" kern="1200" cap="none" spc="0" normalizeH="0" baseline="0" noProof="0" dirty="0">
                <a:ln>
                  <a:noFill/>
                </a:ln>
                <a:gradFill>
                  <a:gsLst>
                    <a:gs pos="100000">
                      <a:srgbClr val="F68C1F"/>
                    </a:gs>
                    <a:gs pos="0">
                      <a:srgbClr val="DD5151"/>
                    </a:gs>
                  </a:gsLst>
                  <a:path path="circle">
                    <a:fillToRect l="100000" t="100000"/>
                  </a:path>
                </a:gradFill>
                <a:effectLst/>
                <a:uLnTx/>
                <a:uFillTx/>
                <a:latin typeface="Poppins" panose="00000500000000000000" pitchFamily="2" charset="0"/>
                <a:ea typeface="+mn-ea"/>
                <a:cs typeface="Poppins" panose="00000500000000000000" pitchFamily="2" charset="0"/>
              </a:rPr>
              <a:t>OBIDUR RAHMAN</a:t>
            </a:r>
          </a:p>
          <a:p>
            <a:pPr marL="579120" marR="5080" lvl="0" indent="-567055" algn="l" defTabSz="914400" rtl="0" eaLnBrk="1" fontAlgn="auto" latinLnBrk="0" hangingPunct="1">
              <a:lnSpc>
                <a:spcPct val="100000"/>
              </a:lnSpc>
              <a:spcBef>
                <a:spcPts val="100"/>
              </a:spcBef>
              <a:spcAft>
                <a:spcPts val="0"/>
              </a:spcAft>
              <a:buClrTx/>
              <a:buSzTx/>
              <a:buFontTx/>
              <a:buNone/>
              <a:tabLst/>
              <a:defRPr/>
            </a:pPr>
            <a:r>
              <a:rPr kumimoji="0" lang="en-US" sz="7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GROUP BUSINESS DIRECTOR</a:t>
            </a:r>
            <a:endParaRPr kumimoji="0" sz="9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endParaRPr>
          </a:p>
        </p:txBody>
      </p:sp>
      <p:sp>
        <p:nvSpPr>
          <p:cNvPr id="21" name="Rectangle 20">
            <a:extLst>
              <a:ext uri="{FF2B5EF4-FFF2-40B4-BE49-F238E27FC236}">
                <a16:creationId xmlns:a16="http://schemas.microsoft.com/office/drawing/2014/main" id="{1DC281D0-5BC6-4462-B62C-D54379554BD1}"/>
              </a:ext>
            </a:extLst>
          </p:cNvPr>
          <p:cNvSpPr/>
          <p:nvPr/>
        </p:nvSpPr>
        <p:spPr>
          <a:xfrm>
            <a:off x="7611887" y="5798276"/>
            <a:ext cx="2082831" cy="442574"/>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Chief Digital Transformation Officer</a:t>
            </a:r>
            <a:b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br>
            <a:r>
              <a:rPr kumimoji="0" lang="en-US" sz="800" b="0" i="0" u="none" strike="noStrike" kern="1200" cap="none" spc="0" normalizeH="0" baseline="0" noProof="0" dirty="0">
                <a:ln>
                  <a:noFill/>
                </a:ln>
                <a:solidFill>
                  <a:prstClr val="black">
                    <a:lumMod val="75000"/>
                    <a:lumOff val="25000"/>
                  </a:prstClr>
                </a:solidFill>
                <a:effectLst/>
                <a:uLnTx/>
                <a:uFillTx/>
                <a:latin typeface="Poppins" panose="00000500000000000000" pitchFamily="2" charset="0"/>
                <a:ea typeface="+mn-ea"/>
                <a:cs typeface="Poppins" panose="00000500000000000000" pitchFamily="2" charset="0"/>
              </a:rPr>
              <a:t>13+ years of experience</a:t>
            </a:r>
          </a:p>
        </p:txBody>
      </p:sp>
      <p:sp>
        <p:nvSpPr>
          <p:cNvPr id="3" name="TextBox 2">
            <a:extLst>
              <a:ext uri="{FF2B5EF4-FFF2-40B4-BE49-F238E27FC236}">
                <a16:creationId xmlns:a16="http://schemas.microsoft.com/office/drawing/2014/main" id="{F8980601-9E1A-7289-B81F-72943AB6C4DA}"/>
              </a:ext>
            </a:extLst>
          </p:cNvPr>
          <p:cNvSpPr txBox="1"/>
          <p:nvPr/>
        </p:nvSpPr>
        <p:spPr>
          <a:xfrm>
            <a:off x="1278885" y="288711"/>
            <a:ext cx="9857891" cy="1757619"/>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600"/>
              </a:spcAft>
              <a:buClrTx/>
              <a:buSzTx/>
              <a:buFontTx/>
              <a:buNone/>
              <a:tabLst/>
              <a:defRPr/>
            </a:pPr>
            <a:r>
              <a:rPr kumimoji="0" lang="en-US" sz="4000" b="1" i="0" u="none" strike="noStrike" kern="1200" cap="none" spc="0" normalizeH="0" baseline="0" noProof="0" dirty="0">
                <a:ln>
                  <a:noFill/>
                </a:ln>
                <a:solidFill>
                  <a:prstClr val="white">
                    <a:lumMod val="95000"/>
                  </a:prstClr>
                </a:solidFill>
                <a:effectLst/>
                <a:uLnTx/>
                <a:uFillTx/>
                <a:latin typeface="Poppins" panose="00000500000000000000" pitchFamily="2" charset="0"/>
                <a:ea typeface="+mn-ea"/>
                <a:cs typeface="Poppins" panose="00000500000000000000" pitchFamily="2" charset="0"/>
              </a:rPr>
              <a:t>THE X FAMILY</a:t>
            </a:r>
          </a:p>
        </p:txBody>
      </p:sp>
      <p:pic>
        <p:nvPicPr>
          <p:cNvPr id="10" name="Picture 9">
            <a:extLst>
              <a:ext uri="{FF2B5EF4-FFF2-40B4-BE49-F238E27FC236}">
                <a16:creationId xmlns:a16="http://schemas.microsoft.com/office/drawing/2014/main" id="{AF1938C2-1358-C93E-7221-E3D9DFB65F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79326" y="4529685"/>
            <a:ext cx="1234040" cy="1234040"/>
          </a:xfrm>
          <a:prstGeom prst="rect">
            <a:avLst/>
          </a:prstGeom>
        </p:spPr>
      </p:pic>
    </p:spTree>
    <p:extLst>
      <p:ext uri="{BB962C8B-B14F-4D97-AF65-F5344CB8AC3E}">
        <p14:creationId xmlns:p14="http://schemas.microsoft.com/office/powerpoint/2010/main" val="4269129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may contain: text that says &quot;V M banglalink&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176" y="1627028"/>
            <a:ext cx="1414565" cy="141456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EC33163-BDCE-4245-B2C5-440F488B75DA}"/>
              </a:ext>
            </a:extLst>
          </p:cNvPr>
          <p:cNvSpPr/>
          <p:nvPr/>
        </p:nvSpPr>
        <p:spPr>
          <a:xfrm>
            <a:off x="0" y="-30996"/>
            <a:ext cx="12192000" cy="162098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68C1F"/>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ABD00C9F-0CB0-41E7-A67D-D7EC4067043C}"/>
              </a:ext>
            </a:extLst>
          </p:cNvPr>
          <p:cNvSpPr>
            <a:spLocks noGrp="1"/>
          </p:cNvSpPr>
          <p:nvPr>
            <p:ph type="title"/>
          </p:nvPr>
        </p:nvSpPr>
        <p:spPr>
          <a:xfrm>
            <a:off x="1387556" y="41770"/>
            <a:ext cx="9416888" cy="1230377"/>
          </a:xfrm>
        </p:spPr>
        <p:txBody>
          <a:bodyPr>
            <a:noAutofit/>
          </a:bodyPr>
          <a:lstStyle/>
          <a:p>
            <a:pPr algn="ctr">
              <a:lnSpc>
                <a:spcPct val="100000"/>
              </a:lnSpc>
            </a:pPr>
            <a:r>
              <a:rPr lang="en-US" sz="3600" b="1" spc="300" dirty="0">
                <a:solidFill>
                  <a:schemeClr val="bg1"/>
                </a:solidFill>
                <a:latin typeface="Poppins" panose="00000500000000000000" pitchFamily="2" charset="0"/>
                <a:cs typeface="Poppins" panose="00000500000000000000" pitchFamily="2" charset="0"/>
              </a:rPr>
              <a:t>THE CLIENTELE</a:t>
            </a:r>
          </a:p>
        </p:txBody>
      </p:sp>
      <p:sp>
        <p:nvSpPr>
          <p:cNvPr id="39" name="object 2">
            <a:extLst>
              <a:ext uri="{FF2B5EF4-FFF2-40B4-BE49-F238E27FC236}">
                <a16:creationId xmlns:a16="http://schemas.microsoft.com/office/drawing/2014/main" id="{48525449-2EFE-4FB5-84F4-82C47E1EF7FD}"/>
              </a:ext>
            </a:extLst>
          </p:cNvPr>
          <p:cNvSpPr txBox="1"/>
          <p:nvPr/>
        </p:nvSpPr>
        <p:spPr>
          <a:xfrm>
            <a:off x="3144486" y="1043879"/>
            <a:ext cx="5903029" cy="228268"/>
          </a:xfrm>
          <a:prstGeom prst="rect">
            <a:avLst/>
          </a:prstGeom>
        </p:spPr>
        <p:txBody>
          <a:bodyPr vert="horz" wrap="square" lIns="0" tIns="12700" rIns="0" bIns="0" rtlCol="0">
            <a:spAutoFit/>
          </a:bodyPr>
          <a:lstStyle/>
          <a:p>
            <a:pPr marL="579120" marR="5080" lvl="0" indent="-567055" algn="ctr" defTabSz="914400" rtl="0" eaLnBrk="1" fontAlgn="auto" latinLnBrk="0" hangingPunct="1">
              <a:lnSpc>
                <a:spcPct val="100000"/>
              </a:lnSpc>
              <a:spcBef>
                <a:spcPts val="1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CLIENTS WE ARE SERVING AND SERVED WITH DIFFERENT SCOPE</a:t>
            </a:r>
          </a:p>
        </p:txBody>
      </p:sp>
      <p:pic>
        <p:nvPicPr>
          <p:cNvPr id="29" name="Picture 4" descr="Foodpanda launches green initiative | Dhaka Tribune">
            <a:extLst>
              <a:ext uri="{FF2B5EF4-FFF2-40B4-BE49-F238E27FC236}">
                <a16:creationId xmlns:a16="http://schemas.microsoft.com/office/drawing/2014/main" id="{C82260F9-4F9F-4F49-A56C-F7EDBD58C9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6475" y="3757217"/>
            <a:ext cx="1218039" cy="718229"/>
          </a:xfrm>
          <a:prstGeom prst="rect">
            <a:avLst/>
          </a:prstGeom>
          <a:noFill/>
          <a:extLst>
            <a:ext uri="{909E8E84-426E-40DD-AFC4-6F175D3DCCD1}">
              <a14:hiddenFill xmlns:a14="http://schemas.microsoft.com/office/drawing/2010/main">
                <a:solidFill>
                  <a:srgbClr val="FFFFFF"/>
                </a:solidFill>
              </a14:hiddenFill>
            </a:ext>
          </a:extLst>
        </p:spPr>
      </p:pic>
      <p:sp>
        <p:nvSpPr>
          <p:cNvPr id="31" name="object 13"/>
          <p:cNvSpPr/>
          <p:nvPr/>
        </p:nvSpPr>
        <p:spPr>
          <a:xfrm>
            <a:off x="594808" y="5550635"/>
            <a:ext cx="1950851" cy="595128"/>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sng"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218" name="Picture 2" descr="Samsung logo and symbol, meaning, history, 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36925" b="37254"/>
          <a:stretch/>
        </p:blipFill>
        <p:spPr bwMode="auto">
          <a:xfrm>
            <a:off x="3442677" y="2162223"/>
            <a:ext cx="2002125" cy="34417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British American Tobacco Recognised as a Top Employer in Europe for Ninth  Year Runni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410" t="31563" r="10902" b="30937"/>
          <a:stretch/>
        </p:blipFill>
        <p:spPr bwMode="auto">
          <a:xfrm>
            <a:off x="6548054" y="1945724"/>
            <a:ext cx="1486294" cy="6994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7AE2414-B9F9-4A16-A827-B32FCA407E08}"/>
              </a:ext>
            </a:extLst>
          </p:cNvPr>
          <p:cNvPicPr>
            <a:picLocks noChangeAspect="1"/>
          </p:cNvPicPr>
          <p:nvPr/>
        </p:nvPicPr>
        <p:blipFill rotWithShape="1">
          <a:blip r:embed="rId8">
            <a:extLst>
              <a:ext uri="{28A0092B-C50C-407E-A947-70E740481C1C}">
                <a14:useLocalDpi xmlns:a14="http://schemas.microsoft.com/office/drawing/2010/main" val="0"/>
              </a:ext>
            </a:extLst>
          </a:blip>
          <a:srcRect t="21980" b="24466"/>
          <a:stretch/>
        </p:blipFill>
        <p:spPr>
          <a:xfrm>
            <a:off x="3557931" y="5342053"/>
            <a:ext cx="1762991" cy="944136"/>
          </a:xfrm>
          <a:prstGeom prst="rect">
            <a:avLst/>
          </a:prstGeom>
        </p:spPr>
      </p:pic>
      <p:pic>
        <p:nvPicPr>
          <p:cNvPr id="10" name="Picture 9">
            <a:extLst>
              <a:ext uri="{FF2B5EF4-FFF2-40B4-BE49-F238E27FC236}">
                <a16:creationId xmlns:a16="http://schemas.microsoft.com/office/drawing/2014/main" id="{7F1CBA17-EA61-47CC-87A1-9F4F73DE4EF0}"/>
              </a:ext>
            </a:extLst>
          </p:cNvPr>
          <p:cNvPicPr>
            <a:picLocks noChangeAspect="1"/>
          </p:cNvPicPr>
          <p:nvPr/>
        </p:nvPicPr>
        <p:blipFill>
          <a:blip r:embed="rId9"/>
          <a:stretch>
            <a:fillRect/>
          </a:stretch>
        </p:blipFill>
        <p:spPr>
          <a:xfrm>
            <a:off x="9047515" y="2162223"/>
            <a:ext cx="1790700" cy="281232"/>
          </a:xfrm>
          <a:prstGeom prst="rect">
            <a:avLst/>
          </a:prstGeom>
        </p:spPr>
      </p:pic>
      <p:pic>
        <p:nvPicPr>
          <p:cNvPr id="25" name="Picture 24">
            <a:extLst>
              <a:ext uri="{FF2B5EF4-FFF2-40B4-BE49-F238E27FC236}">
                <a16:creationId xmlns:a16="http://schemas.microsoft.com/office/drawing/2014/main" id="{B83FCB1F-7ABF-4E96-A5C0-DD53080D29ED}"/>
              </a:ext>
            </a:extLst>
          </p:cNvPr>
          <p:cNvPicPr>
            <a:picLocks noChangeAspect="1"/>
          </p:cNvPicPr>
          <p:nvPr/>
        </p:nvPicPr>
        <p:blipFill rotWithShape="1">
          <a:blip r:embed="rId10"/>
          <a:srcRect t="14569" b="24098"/>
          <a:stretch/>
        </p:blipFill>
        <p:spPr>
          <a:xfrm>
            <a:off x="9348066" y="3482430"/>
            <a:ext cx="1345014" cy="824942"/>
          </a:xfrm>
          <a:prstGeom prst="rect">
            <a:avLst/>
          </a:prstGeom>
        </p:spPr>
      </p:pic>
      <p:pic>
        <p:nvPicPr>
          <p:cNvPr id="7" name="Picture 6" descr="A picture containing text, sign&#10;&#10;Description automatically generated">
            <a:extLst>
              <a:ext uri="{FF2B5EF4-FFF2-40B4-BE49-F238E27FC236}">
                <a16:creationId xmlns:a16="http://schemas.microsoft.com/office/drawing/2014/main" id="{F6263EBA-8086-734F-3F87-E29EA2BCC5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7727" y="3762682"/>
            <a:ext cx="1345014" cy="694924"/>
          </a:xfrm>
          <a:prstGeom prst="rect">
            <a:avLst/>
          </a:prstGeom>
        </p:spPr>
      </p:pic>
      <p:pic>
        <p:nvPicPr>
          <p:cNvPr id="17" name="Picture 16">
            <a:extLst>
              <a:ext uri="{FF2B5EF4-FFF2-40B4-BE49-F238E27FC236}">
                <a16:creationId xmlns:a16="http://schemas.microsoft.com/office/drawing/2014/main" id="{FC278A8A-9519-BD52-63D3-E0417DE6308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10022" y="3532464"/>
            <a:ext cx="1387556" cy="780500"/>
          </a:xfrm>
          <a:prstGeom prst="rect">
            <a:avLst/>
          </a:prstGeom>
        </p:spPr>
      </p:pic>
      <p:pic>
        <p:nvPicPr>
          <p:cNvPr id="20" name="Picture 19">
            <a:extLst>
              <a:ext uri="{FF2B5EF4-FFF2-40B4-BE49-F238E27FC236}">
                <a16:creationId xmlns:a16="http://schemas.microsoft.com/office/drawing/2014/main" id="{229A1FB3-91A6-7CF9-AC8E-D44036CBC23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870037" y="5388371"/>
            <a:ext cx="2301073" cy="694924"/>
          </a:xfrm>
          <a:prstGeom prst="rect">
            <a:avLst/>
          </a:prstGeom>
        </p:spPr>
      </p:pic>
      <p:pic>
        <p:nvPicPr>
          <p:cNvPr id="28" name="Picture 27">
            <a:extLst>
              <a:ext uri="{FF2B5EF4-FFF2-40B4-BE49-F238E27FC236}">
                <a16:creationId xmlns:a16="http://schemas.microsoft.com/office/drawing/2014/main" id="{8AF25A44-D32E-3303-C2BD-A9DC0071DCB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43651" y="5292383"/>
            <a:ext cx="894064" cy="894064"/>
          </a:xfrm>
          <a:prstGeom prst="rect">
            <a:avLst/>
          </a:prstGeom>
        </p:spPr>
      </p:pic>
      <p:sp>
        <p:nvSpPr>
          <p:cNvPr id="33" name="TextBox 32">
            <a:extLst>
              <a:ext uri="{FF2B5EF4-FFF2-40B4-BE49-F238E27FC236}">
                <a16:creationId xmlns:a16="http://schemas.microsoft.com/office/drawing/2014/main" id="{72A74A8B-4759-5F8B-5172-1AA509D1A50D}"/>
              </a:ext>
            </a:extLst>
          </p:cNvPr>
          <p:cNvSpPr txBox="1"/>
          <p:nvPr/>
        </p:nvSpPr>
        <p:spPr>
          <a:xfrm>
            <a:off x="680180" y="2980727"/>
            <a:ext cx="1865479"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normalizeH="0" baseline="0" noProof="0" dirty="0">
                <a:ln>
                  <a:noFill/>
                </a:ln>
                <a:solidFill>
                  <a:schemeClr val="tx1">
                    <a:lumMod val="75000"/>
                    <a:lumOff val="25000"/>
                  </a:schemeClr>
                </a:solidFill>
                <a:effectLst/>
                <a:uLnTx/>
                <a:uFillTx/>
                <a:latin typeface="Poppins" panose="00000500000000000000" pitchFamily="2" charset="0"/>
                <a:cs typeface="Poppins" panose="00000500000000000000" pitchFamily="2" charset="0"/>
              </a:rPr>
              <a:t>Creative agency (2020-2023)</a:t>
            </a:r>
            <a:br>
              <a:rPr kumimoji="0" lang="en-US" sz="800" b="1" i="0" u="sng" strike="noStrike" kern="1200" cap="none" normalizeH="0" baseline="0" noProof="0" dirty="0">
                <a:ln>
                  <a:noFill/>
                </a:ln>
                <a:solidFill>
                  <a:schemeClr val="tx1">
                    <a:lumMod val="75000"/>
                    <a:lumOff val="25000"/>
                  </a:schemeClr>
                </a:solidFill>
                <a:effectLst/>
                <a:uLnTx/>
                <a:uFillTx/>
                <a:latin typeface="Poppins" panose="00000500000000000000" pitchFamily="2" charset="0"/>
                <a:cs typeface="Poppins" panose="00000500000000000000" pitchFamily="2" charset="0"/>
              </a:rPr>
            </a:br>
            <a:r>
              <a:rPr kumimoji="0" lang="en-US" sz="800" b="1" i="0" u="sng" strike="noStrike" kern="1200" cap="none" normalizeH="0" baseline="0" noProof="0" dirty="0">
                <a:ln>
                  <a:noFill/>
                </a:ln>
                <a:solidFill>
                  <a:schemeClr val="tx1">
                    <a:lumMod val="75000"/>
                    <a:lumOff val="25000"/>
                  </a:schemeClr>
                </a:solidFill>
                <a:effectLst/>
                <a:uLnTx/>
                <a:uFillTx/>
                <a:latin typeface="Poppins" panose="00000500000000000000" pitchFamily="2" charset="0"/>
                <a:cs typeface="Poppins" panose="00000500000000000000" pitchFamily="2" charset="0"/>
              </a:rPr>
              <a:t>Digital agency since 2023</a:t>
            </a:r>
            <a:endPar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endParaRPr>
          </a:p>
        </p:txBody>
      </p:sp>
      <p:sp>
        <p:nvSpPr>
          <p:cNvPr id="34" name="TextBox 33">
            <a:extLst>
              <a:ext uri="{FF2B5EF4-FFF2-40B4-BE49-F238E27FC236}">
                <a16:creationId xmlns:a16="http://schemas.microsoft.com/office/drawing/2014/main" id="{C0DA7B9D-3BBF-276C-557B-E003E1BAB87A}"/>
              </a:ext>
            </a:extLst>
          </p:cNvPr>
          <p:cNvSpPr txBox="1"/>
          <p:nvPr/>
        </p:nvSpPr>
        <p:spPr>
          <a:xfrm>
            <a:off x="3510999" y="2957520"/>
            <a:ext cx="1865479"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normalizeH="0" baseline="0" noProof="0" dirty="0">
                <a:ln>
                  <a:noFill/>
                </a:ln>
                <a:solidFill>
                  <a:schemeClr val="tx1">
                    <a:lumMod val="75000"/>
                    <a:lumOff val="25000"/>
                  </a:schemeClr>
                </a:solidFill>
                <a:effectLst/>
                <a:uLnTx/>
                <a:uFillTx/>
                <a:latin typeface="Poppins" panose="00000500000000000000" pitchFamily="2" charset="0"/>
                <a:cs typeface="Poppins" panose="00000500000000000000" pitchFamily="2" charset="0"/>
              </a:rPr>
              <a:t>Integrated Communication agency for mobile &amp; electronics</a:t>
            </a:r>
            <a:endPar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endParaRPr>
          </a:p>
        </p:txBody>
      </p:sp>
      <p:sp>
        <p:nvSpPr>
          <p:cNvPr id="35" name="TextBox 34">
            <a:extLst>
              <a:ext uri="{FF2B5EF4-FFF2-40B4-BE49-F238E27FC236}">
                <a16:creationId xmlns:a16="http://schemas.microsoft.com/office/drawing/2014/main" id="{A0F60CCF-80B5-7797-5A62-4D86941A302E}"/>
              </a:ext>
            </a:extLst>
          </p:cNvPr>
          <p:cNvSpPr txBox="1"/>
          <p:nvPr/>
        </p:nvSpPr>
        <p:spPr>
          <a:xfrm>
            <a:off x="6295948" y="2957520"/>
            <a:ext cx="1865479"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Working under various</a:t>
            </a:r>
            <a:b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b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scope for different brands</a:t>
            </a:r>
          </a:p>
        </p:txBody>
      </p:sp>
      <p:sp>
        <p:nvSpPr>
          <p:cNvPr id="36" name="TextBox 35">
            <a:extLst>
              <a:ext uri="{FF2B5EF4-FFF2-40B4-BE49-F238E27FC236}">
                <a16:creationId xmlns:a16="http://schemas.microsoft.com/office/drawing/2014/main" id="{228F5EA9-9E83-D135-1093-CEEEDA1A1416}"/>
              </a:ext>
            </a:extLst>
          </p:cNvPr>
          <p:cNvSpPr txBox="1"/>
          <p:nvPr/>
        </p:nvSpPr>
        <p:spPr>
          <a:xfrm>
            <a:off x="8972736" y="3019075"/>
            <a:ext cx="1865479"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Digital agency</a:t>
            </a:r>
          </a:p>
        </p:txBody>
      </p:sp>
      <p:sp>
        <p:nvSpPr>
          <p:cNvPr id="37" name="TextBox 36">
            <a:extLst>
              <a:ext uri="{FF2B5EF4-FFF2-40B4-BE49-F238E27FC236}">
                <a16:creationId xmlns:a16="http://schemas.microsoft.com/office/drawing/2014/main" id="{45A96F77-5A39-F914-BE36-AE59BBACF147}"/>
              </a:ext>
            </a:extLst>
          </p:cNvPr>
          <p:cNvSpPr txBox="1"/>
          <p:nvPr/>
        </p:nvSpPr>
        <p:spPr>
          <a:xfrm>
            <a:off x="9010125" y="4618017"/>
            <a:ext cx="1865479"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Digital Agency</a:t>
            </a:r>
          </a:p>
        </p:txBody>
      </p:sp>
      <p:sp>
        <p:nvSpPr>
          <p:cNvPr id="38" name="TextBox 37">
            <a:extLst>
              <a:ext uri="{FF2B5EF4-FFF2-40B4-BE49-F238E27FC236}">
                <a16:creationId xmlns:a16="http://schemas.microsoft.com/office/drawing/2014/main" id="{E1ED260F-A985-D562-6B91-A22EAFB2E2B2}"/>
              </a:ext>
            </a:extLst>
          </p:cNvPr>
          <p:cNvSpPr txBox="1"/>
          <p:nvPr/>
        </p:nvSpPr>
        <p:spPr>
          <a:xfrm>
            <a:off x="6358461" y="4618017"/>
            <a:ext cx="1865479"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a:ln>
                  <a:noFill/>
                </a:ln>
                <a:solidFill>
                  <a:prstClr val="black"/>
                </a:solidFill>
                <a:effectLst/>
                <a:uLnTx/>
                <a:uFillTx/>
                <a:latin typeface="Poppins" panose="00000500000000000000" pitchFamily="2" charset="0"/>
                <a:cs typeface="Rajdhani"/>
              </a:rPr>
              <a:t>Working on </a:t>
            </a: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campaign basis</a:t>
            </a:r>
          </a:p>
        </p:txBody>
      </p:sp>
      <p:sp>
        <p:nvSpPr>
          <p:cNvPr id="42" name="TextBox 41">
            <a:extLst>
              <a:ext uri="{FF2B5EF4-FFF2-40B4-BE49-F238E27FC236}">
                <a16:creationId xmlns:a16="http://schemas.microsoft.com/office/drawing/2014/main" id="{A6491504-D12F-5FC0-483E-AF799F4C7033}"/>
              </a:ext>
            </a:extLst>
          </p:cNvPr>
          <p:cNvSpPr txBox="1"/>
          <p:nvPr/>
        </p:nvSpPr>
        <p:spPr>
          <a:xfrm>
            <a:off x="3506688" y="4618017"/>
            <a:ext cx="1865479"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Working on campaign basis</a:t>
            </a:r>
          </a:p>
        </p:txBody>
      </p:sp>
      <p:sp>
        <p:nvSpPr>
          <p:cNvPr id="44" name="TextBox 43">
            <a:extLst>
              <a:ext uri="{FF2B5EF4-FFF2-40B4-BE49-F238E27FC236}">
                <a16:creationId xmlns:a16="http://schemas.microsoft.com/office/drawing/2014/main" id="{15A5BE86-46C3-2ADC-B42B-4D1793848393}"/>
              </a:ext>
            </a:extLst>
          </p:cNvPr>
          <p:cNvSpPr txBox="1"/>
          <p:nvPr/>
        </p:nvSpPr>
        <p:spPr>
          <a:xfrm>
            <a:off x="637493" y="4556462"/>
            <a:ext cx="1865479"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Emerging media and engagement partner</a:t>
            </a:r>
          </a:p>
        </p:txBody>
      </p:sp>
      <p:sp>
        <p:nvSpPr>
          <p:cNvPr id="45" name="TextBox 44">
            <a:extLst>
              <a:ext uri="{FF2B5EF4-FFF2-40B4-BE49-F238E27FC236}">
                <a16:creationId xmlns:a16="http://schemas.microsoft.com/office/drawing/2014/main" id="{9466077F-ABC0-B979-8BFB-F5FF16479C41}"/>
              </a:ext>
            </a:extLst>
          </p:cNvPr>
          <p:cNvSpPr txBox="1"/>
          <p:nvPr/>
        </p:nvSpPr>
        <p:spPr>
          <a:xfrm>
            <a:off x="594808" y="6234808"/>
            <a:ext cx="1865479"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Digital Agency</a:t>
            </a:r>
          </a:p>
        </p:txBody>
      </p:sp>
      <p:sp>
        <p:nvSpPr>
          <p:cNvPr id="46" name="TextBox 45">
            <a:extLst>
              <a:ext uri="{FF2B5EF4-FFF2-40B4-BE49-F238E27FC236}">
                <a16:creationId xmlns:a16="http://schemas.microsoft.com/office/drawing/2014/main" id="{00D305BB-D6A0-3601-252F-5B4152DA69F9}"/>
              </a:ext>
            </a:extLst>
          </p:cNvPr>
          <p:cNvSpPr txBox="1"/>
          <p:nvPr/>
        </p:nvSpPr>
        <p:spPr>
          <a:xfrm>
            <a:off x="3506688" y="6234808"/>
            <a:ext cx="1865479"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Integrated Agency</a:t>
            </a:r>
          </a:p>
        </p:txBody>
      </p:sp>
      <p:sp>
        <p:nvSpPr>
          <p:cNvPr id="47" name="TextBox 46">
            <a:extLst>
              <a:ext uri="{FF2B5EF4-FFF2-40B4-BE49-F238E27FC236}">
                <a16:creationId xmlns:a16="http://schemas.microsoft.com/office/drawing/2014/main" id="{C526219F-DE15-A4A7-C308-BD9D0AD0A4CD}"/>
              </a:ext>
            </a:extLst>
          </p:cNvPr>
          <p:cNvSpPr txBox="1"/>
          <p:nvPr/>
        </p:nvSpPr>
        <p:spPr>
          <a:xfrm>
            <a:off x="6457943" y="6234808"/>
            <a:ext cx="1865479"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Digital Agency</a:t>
            </a:r>
          </a:p>
        </p:txBody>
      </p:sp>
      <p:sp>
        <p:nvSpPr>
          <p:cNvPr id="48" name="TextBox 47">
            <a:extLst>
              <a:ext uri="{FF2B5EF4-FFF2-40B4-BE49-F238E27FC236}">
                <a16:creationId xmlns:a16="http://schemas.microsoft.com/office/drawing/2014/main" id="{3A40C299-1646-92A7-0D04-FC4AFA5885B6}"/>
              </a:ext>
            </a:extLst>
          </p:cNvPr>
          <p:cNvSpPr txBox="1"/>
          <p:nvPr/>
        </p:nvSpPr>
        <p:spPr>
          <a:xfrm>
            <a:off x="9047515" y="6234808"/>
            <a:ext cx="1865479"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sng" strike="noStrike" kern="1200" cap="none" spc="0" normalizeH="0" baseline="0" noProof="0" dirty="0">
                <a:ln>
                  <a:noFill/>
                </a:ln>
                <a:solidFill>
                  <a:prstClr val="black"/>
                </a:solidFill>
                <a:effectLst/>
                <a:uLnTx/>
                <a:uFillTx/>
                <a:latin typeface="Poppins" panose="00000500000000000000" pitchFamily="2" charset="0"/>
                <a:cs typeface="Rajdhani"/>
              </a:rPr>
              <a:t>Digital Agency</a:t>
            </a:r>
          </a:p>
        </p:txBody>
      </p:sp>
    </p:spTree>
    <p:extLst>
      <p:ext uri="{BB962C8B-B14F-4D97-AF65-F5344CB8AC3E}">
        <p14:creationId xmlns:p14="http://schemas.microsoft.com/office/powerpoint/2010/main" val="31222222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8B0C6B2-10CC-B788-64BB-6F0CC95E1662}"/>
              </a:ext>
            </a:extLst>
          </p:cNvPr>
          <p:cNvCxnSpPr>
            <a:cxnSpLocks/>
          </p:cNvCxnSpPr>
          <p:nvPr/>
        </p:nvCxnSpPr>
        <p:spPr>
          <a:xfrm>
            <a:off x="5288682" y="2702102"/>
            <a:ext cx="1614635"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22D30E5-8326-AB55-7D71-CBA48D5138BB}"/>
              </a:ext>
            </a:extLst>
          </p:cNvPr>
          <p:cNvCxnSpPr>
            <a:cxnSpLocks/>
          </p:cNvCxnSpPr>
          <p:nvPr/>
        </p:nvCxnSpPr>
        <p:spPr>
          <a:xfrm>
            <a:off x="5288682" y="3715604"/>
            <a:ext cx="1614635"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DAFF765-C08B-CDCA-A4CE-7CDD2E729E76}"/>
              </a:ext>
            </a:extLst>
          </p:cNvPr>
          <p:cNvSpPr txBox="1"/>
          <p:nvPr/>
        </p:nvSpPr>
        <p:spPr>
          <a:xfrm>
            <a:off x="4120589" y="2951946"/>
            <a:ext cx="3950821" cy="954107"/>
          </a:xfrm>
          <a:prstGeom prst="rect">
            <a:avLst/>
          </a:prstGeom>
          <a:noFill/>
        </p:spPr>
        <p:txBody>
          <a:bodyPr wrap="square">
            <a:spAutoFit/>
          </a:bodyPr>
          <a:lstStyle/>
          <a:p>
            <a:pPr algn="ctr" rtl="0">
              <a:spcBef>
                <a:spcPts val="0"/>
              </a:spcBef>
              <a:spcAft>
                <a:spcPts val="0"/>
              </a:spcAft>
            </a:pPr>
            <a:r>
              <a:rPr lang="en-US" sz="2800" b="1" i="0" u="none" strike="noStrike" dirty="0">
                <a:gradFill>
                  <a:gsLst>
                    <a:gs pos="100000">
                      <a:srgbClr val="F68C1F"/>
                    </a:gs>
                    <a:gs pos="0">
                      <a:srgbClr val="D74D57"/>
                    </a:gs>
                  </a:gsLst>
                  <a:path path="circle">
                    <a:fillToRect l="100000" t="100000"/>
                  </a:path>
                </a:gradFill>
                <a:effectLst/>
                <a:latin typeface="Poppins" panose="00000500000000000000" pitchFamily="2" charset="0"/>
                <a:cs typeface="Poppins" panose="00000500000000000000" pitchFamily="2" charset="0"/>
              </a:rPr>
              <a:t>THANK YOU</a:t>
            </a:r>
          </a:p>
          <a:p>
            <a:pPr algn="ctr" rtl="0">
              <a:spcBef>
                <a:spcPts val="0"/>
              </a:spcBef>
              <a:spcAft>
                <a:spcPts val="0"/>
              </a:spcAft>
            </a:pPr>
            <a:endParaRPr lang="en-US" sz="2800" b="1" i="0" u="none" strike="noStrike" dirty="0">
              <a:gradFill>
                <a:gsLst>
                  <a:gs pos="100000">
                    <a:srgbClr val="F68C1F"/>
                  </a:gs>
                  <a:gs pos="0">
                    <a:srgbClr val="D74D57"/>
                  </a:gs>
                </a:gsLst>
                <a:path path="circle">
                  <a:fillToRect l="100000" t="100000"/>
                </a:path>
              </a:gradFill>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7803968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1" y="-30996"/>
            <a:ext cx="3433481" cy="6888996"/>
          </a:xfrm>
          <a:prstGeom prst="rect">
            <a:avLst/>
          </a:prstGeom>
          <a:gradFill flip="none" rotWithShape="1">
            <a:gsLst>
              <a:gs pos="100000">
                <a:srgbClr val="7833AB"/>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313223" y="1226153"/>
            <a:ext cx="2797969"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t>LUX</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REVAMPED FOR MODERN WOMEN</a:t>
            </a: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3862532" y="752178"/>
            <a:ext cx="8508762" cy="885779"/>
          </a:xfrm>
          <a:prstGeom prst="rect">
            <a:avLst/>
          </a:prstGeom>
        </p:spPr>
        <p:txBody>
          <a:bodyPr wrap="square"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Back in 2019, Lux was losing relevance as a brand to the Millennials and </a:t>
            </a:r>
            <a:r>
              <a:rPr kumimoji="0" lang="en-US" sz="1050" b="0" i="0" u="none" strike="noStrike" kern="1200" cap="none" spc="0" normalizeH="0" baseline="0" noProof="0" dirty="0" err="1">
                <a:ln>
                  <a:noFill/>
                </a:ln>
                <a:solidFill>
                  <a:srgbClr val="000000"/>
                </a:solidFill>
                <a:effectLst/>
                <a:uLnTx/>
                <a:uFillTx/>
                <a:latin typeface="Poppins" panose="00000500000000000000" pitchFamily="2" charset="0"/>
                <a:cs typeface="Rajdhani" panose="02000000000000000000" pitchFamily="2" charset="0"/>
              </a:rPr>
              <a:t>GenZs</a:t>
            </a:r>
            <a:r>
              <a:rPr lang="en-US" sz="1050" dirty="0">
                <a:solidFill>
                  <a:srgbClr val="000000"/>
                </a:solidFill>
                <a:latin typeface="Poppins" panose="00000500000000000000" pitchFamily="2" charset="0"/>
                <a:cs typeface="Rajdhani" panose="02000000000000000000" pitchFamily="2" charset="0"/>
              </a:rPr>
              <a:t>.</a:t>
            </a:r>
            <a:endParaRPr kumimoji="0" lang="en-US" sz="105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Not perceived as modern or aspirational</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Failing to touch the heart-strings  of the modern-day women </a:t>
            </a: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3"/>
          <a:stretch>
            <a:fillRect/>
          </a:stretch>
        </p:blipFill>
        <p:spPr>
          <a:xfrm>
            <a:off x="3862532" y="196144"/>
            <a:ext cx="445756" cy="445756"/>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4247233" y="5040377"/>
            <a:ext cx="9657846"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gradFill>
                  <a:gsLst>
                    <a:gs pos="100000">
                      <a:srgbClr val="F68C1F"/>
                    </a:gs>
                    <a:gs pos="0">
                      <a:srgbClr val="7833AB"/>
                    </a:gs>
                  </a:gsLst>
                  <a:path path="circle">
                    <a:fillToRect l="100000" t="100000"/>
                  </a:path>
                </a:gradFill>
                <a:effectLst/>
                <a:uLnTx/>
                <a:uFillTx/>
                <a:latin typeface="Poppins" panose="00000500000000000000" pitchFamily="2" charset="0"/>
                <a:ea typeface="+mn-ea"/>
                <a:cs typeface="Poppins" panose="00000500000000000000" pitchFamily="2" charset="0"/>
              </a:rPr>
              <a:t>HOW DID WE TACKLE IT?</a:t>
            </a: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8417033" y="3059307"/>
            <a:ext cx="406702" cy="406702"/>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4"/>
            <a:stretch>
              <a:fillRect/>
            </a:stretch>
          </p:blipFill>
          <p:spPr>
            <a:xfrm>
              <a:off x="3497919" y="3572218"/>
              <a:ext cx="624078" cy="624078"/>
            </a:xfrm>
            <a:prstGeom prst="rect">
              <a:avLst/>
            </a:prstGeom>
          </p:spPr>
        </p:pic>
      </p:grpSp>
      <p:grpSp>
        <p:nvGrpSpPr>
          <p:cNvPr id="8" name="Group 7">
            <a:extLst>
              <a:ext uri="{FF2B5EF4-FFF2-40B4-BE49-F238E27FC236}">
                <a16:creationId xmlns:a16="http://schemas.microsoft.com/office/drawing/2014/main" id="{DF06C509-97A1-F46C-282F-459C1C2F4EB1}"/>
              </a:ext>
            </a:extLst>
          </p:cNvPr>
          <p:cNvGrpSpPr>
            <a:grpSpLocks noChangeAspect="1"/>
          </p:cNvGrpSpPr>
          <p:nvPr/>
        </p:nvGrpSpPr>
        <p:grpSpPr>
          <a:xfrm>
            <a:off x="3862533" y="5005593"/>
            <a:ext cx="410279" cy="410279"/>
            <a:chOff x="3430687" y="3515619"/>
            <a:chExt cx="737276" cy="737276"/>
          </a:xfrm>
        </p:grpSpPr>
        <p:sp>
          <p:nvSpPr>
            <p:cNvPr id="9" name="Oval 8">
              <a:extLst>
                <a:ext uri="{FF2B5EF4-FFF2-40B4-BE49-F238E27FC236}">
                  <a16:creationId xmlns:a16="http://schemas.microsoft.com/office/drawing/2014/main" id="{25A0F340-DB0E-CE3B-D3EF-4A1348D20D14}"/>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29EE194-275C-D6A1-2C70-8B4B678FD2B3}"/>
                </a:ext>
              </a:extLst>
            </p:cNvPr>
            <p:cNvPicPr>
              <a:picLocks noChangeAspect="1"/>
            </p:cNvPicPr>
            <p:nvPr/>
          </p:nvPicPr>
          <p:blipFill>
            <a:blip r:embed="rId4"/>
            <a:stretch>
              <a:fillRect/>
            </a:stretch>
          </p:blipFill>
          <p:spPr>
            <a:xfrm>
              <a:off x="3497919" y="3572218"/>
              <a:ext cx="624078" cy="624078"/>
            </a:xfrm>
            <a:prstGeom prst="rect">
              <a:avLst/>
            </a:prstGeom>
          </p:spPr>
        </p:pic>
      </p:grpSp>
      <p:sp>
        <p:nvSpPr>
          <p:cNvPr id="12" name="TextBox 11">
            <a:extLst>
              <a:ext uri="{FF2B5EF4-FFF2-40B4-BE49-F238E27FC236}">
                <a16:creationId xmlns:a16="http://schemas.microsoft.com/office/drawing/2014/main" id="{FB782AE4-4DBF-3E9B-51D3-3746CC0C0D07}"/>
              </a:ext>
            </a:extLst>
          </p:cNvPr>
          <p:cNvSpPr txBox="1"/>
          <p:nvPr/>
        </p:nvSpPr>
        <p:spPr>
          <a:xfrm>
            <a:off x="3858796" y="5536194"/>
            <a:ext cx="8203962" cy="900246"/>
          </a:xfrm>
          <a:prstGeom prst="rect">
            <a:avLst/>
          </a:prstGeom>
          <a:noFill/>
        </p:spPr>
        <p:txBody>
          <a:bodyPr wrap="square">
            <a:spAutoFit/>
          </a:bodyPr>
          <a:lstStyle/>
          <a:p>
            <a:pPr>
              <a:defRPr/>
            </a:pPr>
            <a:r>
              <a:rPr kumimoji="0" lang="en-US" sz="105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Women who choose to look beautiful have always been labeled as “just a pretty face” and were stereotyped as incompetent, attention-seeking and weak. This constant state of being judged has done quite some damage to their confidence and they were feeling aloof in this journey of expressing their femininity. So, Lux as a brand itself had to empathize with these women and be their companion in this lonely journey. The idea was to write a memo/letter to millions of Lux users reassuring that the brand believes and always will believe in women’s right to look beautiful. </a:t>
            </a:r>
          </a:p>
        </p:txBody>
      </p:sp>
      <p:sp>
        <p:nvSpPr>
          <p:cNvPr id="14" name="TextBox 13">
            <a:extLst>
              <a:ext uri="{FF2B5EF4-FFF2-40B4-BE49-F238E27FC236}">
                <a16:creationId xmlns:a16="http://schemas.microsoft.com/office/drawing/2014/main" id="{408C09FE-73BC-16B5-61A6-90BA52BCA940}"/>
              </a:ext>
            </a:extLst>
          </p:cNvPr>
          <p:cNvSpPr txBox="1"/>
          <p:nvPr/>
        </p:nvSpPr>
        <p:spPr>
          <a:xfrm>
            <a:off x="4308288" y="262524"/>
            <a:ext cx="692075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100000">
                      <a:srgbClr val="F68C1F"/>
                    </a:gs>
                    <a:gs pos="0">
                      <a:srgbClr val="7030A0"/>
                    </a:gs>
                  </a:gsLst>
                  <a:path path="circle">
                    <a:fillToRect l="100000" t="100000"/>
                  </a:path>
                </a:gradFill>
                <a:effectLst/>
                <a:uLnTx/>
                <a:uFillTx/>
                <a:latin typeface="Poppins" panose="00000500000000000000" pitchFamily="2" charset="0"/>
                <a:ea typeface="+mn-ea"/>
                <a:cs typeface="Poppins" panose="00000500000000000000" pitchFamily="2" charset="0"/>
              </a:rPr>
              <a:t>WHAT WAS THE PROBLEM?</a:t>
            </a:r>
            <a:endParaRPr kumimoji="0" lang="en-US" sz="1200" b="1" i="0" u="none" strike="noStrike" kern="1200" cap="none" spc="300" normalizeH="0" baseline="0" noProof="0" dirty="0">
              <a:ln>
                <a:noFill/>
              </a:ln>
              <a:solidFill>
                <a:prstClr val="black">
                  <a:lumMod val="75000"/>
                  <a:lumOff val="25000"/>
                </a:prstClr>
              </a:solidFill>
              <a:effectLst/>
              <a:uLnTx/>
              <a:uFillTx/>
              <a:latin typeface="Poppins" panose="00000500000000000000" pitchFamily="2" charset="0"/>
              <a:ea typeface="+mn-ea"/>
              <a:cs typeface="Rajdhani" panose="02000000000000000000" pitchFamily="2" charset="0"/>
            </a:endParaRPr>
          </a:p>
        </p:txBody>
      </p:sp>
      <p:grpSp>
        <p:nvGrpSpPr>
          <p:cNvPr id="15" name="Group 14">
            <a:extLst>
              <a:ext uri="{FF2B5EF4-FFF2-40B4-BE49-F238E27FC236}">
                <a16:creationId xmlns:a16="http://schemas.microsoft.com/office/drawing/2014/main" id="{BB477E9B-08C7-B09A-1508-358B6DF770EC}"/>
              </a:ext>
            </a:extLst>
          </p:cNvPr>
          <p:cNvGrpSpPr/>
          <p:nvPr/>
        </p:nvGrpSpPr>
        <p:grpSpPr>
          <a:xfrm>
            <a:off x="9052797" y="1758279"/>
            <a:ext cx="2908162" cy="2878708"/>
            <a:chOff x="5350072" y="1342076"/>
            <a:chExt cx="5225164" cy="5172244"/>
          </a:xfrm>
        </p:grpSpPr>
        <p:pic>
          <p:nvPicPr>
            <p:cNvPr id="16" name="Picture 15" descr="LuxBangladesh Instagram posts - Gramho.com">
              <a:extLst>
                <a:ext uri="{FF2B5EF4-FFF2-40B4-BE49-F238E27FC236}">
                  <a16:creationId xmlns:a16="http://schemas.microsoft.com/office/drawing/2014/main" id="{46EFD5B7-3FC7-F1CB-E728-B9C26BA66B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785" r="12215" b="10274"/>
            <a:stretch/>
          </p:blipFill>
          <p:spPr bwMode="auto">
            <a:xfrm>
              <a:off x="8453579" y="5253042"/>
              <a:ext cx="1044673" cy="124979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767EBA2D-4D3B-28F8-5DF0-AEC7F78C7B9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54982" y="5430047"/>
              <a:ext cx="1626411" cy="1084273"/>
            </a:xfrm>
            <a:prstGeom prst="rect">
              <a:avLst/>
            </a:prstGeom>
          </p:spPr>
        </p:pic>
        <p:pic>
          <p:nvPicPr>
            <p:cNvPr id="18" name="Picture 2" descr="May be an image of 5 people">
              <a:extLst>
                <a:ext uri="{FF2B5EF4-FFF2-40B4-BE49-F238E27FC236}">
                  <a16:creationId xmlns:a16="http://schemas.microsoft.com/office/drawing/2014/main" id="{63114E47-B62A-2D6C-E17D-75FD79D4517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26247"/>
            <a:stretch/>
          </p:blipFill>
          <p:spPr bwMode="auto">
            <a:xfrm>
              <a:off x="6974307" y="5408820"/>
              <a:ext cx="1498934" cy="11055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9D2ECE57-DE9D-E034-DCED-455F5460CF29}"/>
                </a:ext>
              </a:extLst>
            </p:cNvPr>
            <p:cNvSpPr/>
            <p:nvPr/>
          </p:nvSpPr>
          <p:spPr>
            <a:xfrm>
              <a:off x="5350072" y="3763835"/>
              <a:ext cx="3829693" cy="1666212"/>
            </a:xfrm>
            <a:prstGeom prst="rect">
              <a:avLst/>
            </a:prstGeom>
            <a:solidFill>
              <a:srgbClr val="E6D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D8EC6DB1-4154-D32E-EB1F-FCCD76AAF96D}"/>
                </a:ext>
              </a:extLst>
            </p:cNvPr>
            <p:cNvPicPr>
              <a:picLocks noChangeAspect="1"/>
            </p:cNvPicPr>
            <p:nvPr/>
          </p:nvPicPr>
          <p:blipFill rotWithShape="1">
            <a:blip r:embed="rId8"/>
            <a:srcRect l="19554" r="22195"/>
            <a:stretch/>
          </p:blipFill>
          <p:spPr>
            <a:xfrm>
              <a:off x="9088812" y="3695096"/>
              <a:ext cx="1486424" cy="1734951"/>
            </a:xfrm>
            <a:prstGeom prst="rect">
              <a:avLst/>
            </a:prstGeom>
          </p:spPr>
        </p:pic>
        <p:grpSp>
          <p:nvGrpSpPr>
            <p:cNvPr id="35" name="Group 34">
              <a:extLst>
                <a:ext uri="{FF2B5EF4-FFF2-40B4-BE49-F238E27FC236}">
                  <a16:creationId xmlns:a16="http://schemas.microsoft.com/office/drawing/2014/main" id="{1A01C85C-96EE-6AC5-EBE8-51CFDFF1E59A}"/>
                </a:ext>
              </a:extLst>
            </p:cNvPr>
            <p:cNvGrpSpPr/>
            <p:nvPr/>
          </p:nvGrpSpPr>
          <p:grpSpPr>
            <a:xfrm>
              <a:off x="5350072" y="3752349"/>
              <a:ext cx="3738740" cy="1610454"/>
              <a:chOff x="0" y="763451"/>
              <a:chExt cx="6324457" cy="2524171"/>
            </a:xfrm>
          </p:grpSpPr>
          <p:pic>
            <p:nvPicPr>
              <p:cNvPr id="48" name="Picture 2" descr="No description available.">
                <a:extLst>
                  <a:ext uri="{FF2B5EF4-FFF2-40B4-BE49-F238E27FC236}">
                    <a16:creationId xmlns:a16="http://schemas.microsoft.com/office/drawing/2014/main" id="{8A1F6489-D1DA-B4AA-9435-805A6216D9F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8985" t="22447" r="10651" b="24509"/>
              <a:stretch/>
            </p:blipFill>
            <p:spPr bwMode="auto">
              <a:xfrm>
                <a:off x="0" y="763451"/>
                <a:ext cx="2151144" cy="252417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No description available.">
                <a:extLst>
                  <a:ext uri="{FF2B5EF4-FFF2-40B4-BE49-F238E27FC236}">
                    <a16:creationId xmlns:a16="http://schemas.microsoft.com/office/drawing/2014/main" id="{71ABFC47-DBFE-E7DB-7AA7-B455B8E89AC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0101" t="22142" r="11531" b="24814"/>
              <a:stretch/>
            </p:blipFill>
            <p:spPr bwMode="auto">
              <a:xfrm>
                <a:off x="2079005" y="763451"/>
                <a:ext cx="2097699" cy="2524171"/>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6" descr="No description available.">
                <a:extLst>
                  <a:ext uri="{FF2B5EF4-FFF2-40B4-BE49-F238E27FC236}">
                    <a16:creationId xmlns:a16="http://schemas.microsoft.com/office/drawing/2014/main" id="{DDF2DD55-FFA7-120A-908A-CAA634BEAF7D}"/>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7488" t="21889" r="10819" b="24893"/>
              <a:stretch/>
            </p:blipFill>
            <p:spPr bwMode="auto">
              <a:xfrm>
                <a:off x="4137742" y="763451"/>
                <a:ext cx="2186715" cy="2524171"/>
              </a:xfrm>
              <a:prstGeom prst="rect">
                <a:avLst/>
              </a:prstGeom>
              <a:noFill/>
              <a:extLst>
                <a:ext uri="{909E8E84-426E-40DD-AFC4-6F175D3DCCD1}">
                  <a14:hiddenFill xmlns:a14="http://schemas.microsoft.com/office/drawing/2010/main">
                    <a:solidFill>
                      <a:srgbClr val="FFFFFF"/>
                    </a:solidFill>
                  </a14:hiddenFill>
                </a:ext>
              </a:extLst>
            </p:spPr>
          </p:pic>
        </p:grpSp>
        <p:pic>
          <p:nvPicPr>
            <p:cNvPr id="39" name="Picture 2" descr="Renaissance Dhaka Gulshan Hotel Instagram posts - Picuki.com">
              <a:extLst>
                <a:ext uri="{FF2B5EF4-FFF2-40B4-BE49-F238E27FC236}">
                  <a16:creationId xmlns:a16="http://schemas.microsoft.com/office/drawing/2014/main" id="{BA2223EA-BFEB-74AF-1CF3-B0D370F63EE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87758" y="5418801"/>
              <a:ext cx="1084033" cy="1084033"/>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42">
              <a:extLst>
                <a:ext uri="{FF2B5EF4-FFF2-40B4-BE49-F238E27FC236}">
                  <a16:creationId xmlns:a16="http://schemas.microsoft.com/office/drawing/2014/main" id="{75FDA01D-7961-F5BA-B342-3B1AE7A1F4F6}"/>
                </a:ext>
              </a:extLst>
            </p:cNvPr>
            <p:cNvGrpSpPr/>
            <p:nvPr/>
          </p:nvGrpSpPr>
          <p:grpSpPr>
            <a:xfrm>
              <a:off x="5350072" y="1342076"/>
              <a:ext cx="5217314" cy="2411146"/>
              <a:chOff x="1410097" y="1651987"/>
              <a:chExt cx="9327725" cy="4310744"/>
            </a:xfrm>
          </p:grpSpPr>
          <p:pic>
            <p:nvPicPr>
              <p:cNvPr id="44" name="Picture 2" descr="No description available.">
                <a:extLst>
                  <a:ext uri="{FF2B5EF4-FFF2-40B4-BE49-F238E27FC236}">
                    <a16:creationId xmlns:a16="http://schemas.microsoft.com/office/drawing/2014/main" id="{21AD8759-84AD-BB0B-E2A7-03B6B668B42C}"/>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7151" b="9346"/>
              <a:stretch/>
            </p:blipFill>
            <p:spPr bwMode="auto">
              <a:xfrm>
                <a:off x="1410097" y="1651988"/>
                <a:ext cx="2384579" cy="431074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No description available.">
                <a:extLst>
                  <a:ext uri="{FF2B5EF4-FFF2-40B4-BE49-F238E27FC236}">
                    <a16:creationId xmlns:a16="http://schemas.microsoft.com/office/drawing/2014/main" id="{4AC34826-2804-F55A-E791-8BF46D30FF1B}"/>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6700" b="8970"/>
              <a:stretch/>
            </p:blipFill>
            <p:spPr bwMode="auto">
              <a:xfrm>
                <a:off x="3793894" y="1651987"/>
                <a:ext cx="2361193" cy="431074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6" descr="No description available.">
                <a:extLst>
                  <a:ext uri="{FF2B5EF4-FFF2-40B4-BE49-F238E27FC236}">
                    <a16:creationId xmlns:a16="http://schemas.microsoft.com/office/drawing/2014/main" id="{4EE905CA-DB74-C017-C6A9-94E0BE45932F}"/>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6986" b="9255"/>
              <a:stretch/>
            </p:blipFill>
            <p:spPr bwMode="auto">
              <a:xfrm>
                <a:off x="6149237" y="1651987"/>
                <a:ext cx="2377310" cy="431074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8" descr="No description available.">
                <a:extLst>
                  <a:ext uri="{FF2B5EF4-FFF2-40B4-BE49-F238E27FC236}">
                    <a16:creationId xmlns:a16="http://schemas.microsoft.com/office/drawing/2014/main" id="{3BBBE918-B7D8-5047-AAC6-C5ABE0649D56}"/>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t="5270" b="4682"/>
              <a:stretch/>
            </p:blipFill>
            <p:spPr bwMode="auto">
              <a:xfrm>
                <a:off x="8526547" y="1651987"/>
                <a:ext cx="2211275" cy="4310743"/>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Online Media 1" title="Priyodorshini|Lux Boldly Beautiful|Lux Bangladesh">
            <a:hlinkClick r:id="" action="ppaction://media"/>
            <a:extLst>
              <a:ext uri="{FF2B5EF4-FFF2-40B4-BE49-F238E27FC236}">
                <a16:creationId xmlns:a16="http://schemas.microsoft.com/office/drawing/2014/main" id="{F325E9E4-63F7-AE75-39C5-A6A1CCBC1B9D}"/>
              </a:ext>
            </a:extLst>
          </p:cNvPr>
          <p:cNvPicPr>
            <a:picLocks noRot="1" noChangeAspect="1"/>
          </p:cNvPicPr>
          <p:nvPr>
            <a:videoFile r:link="rId1"/>
          </p:nvPr>
        </p:nvPicPr>
        <p:blipFill>
          <a:blip r:embed="rId17"/>
          <a:stretch>
            <a:fillRect/>
          </a:stretch>
        </p:blipFill>
        <p:spPr>
          <a:xfrm>
            <a:off x="3830883" y="1772145"/>
            <a:ext cx="5097982" cy="2880360"/>
          </a:xfrm>
          <a:prstGeom prst="rect">
            <a:avLst/>
          </a:prstGeom>
        </p:spPr>
      </p:pic>
    </p:spTree>
    <p:extLst>
      <p:ext uri="{BB962C8B-B14F-4D97-AF65-F5344CB8AC3E}">
        <p14:creationId xmlns:p14="http://schemas.microsoft.com/office/powerpoint/2010/main" val="284535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0" y="0"/>
            <a:ext cx="3712202" cy="6888996"/>
          </a:xfrm>
          <a:prstGeom prst="rect">
            <a:avLst/>
          </a:prstGeom>
          <a:gradFill flip="none" rotWithShape="1">
            <a:gsLst>
              <a:gs pos="100000">
                <a:srgbClr val="0025AC"/>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193575" y="1241650"/>
            <a:ext cx="3393326"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DESHAL</a:t>
            </a:r>
            <a:b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BRAND CAMPAIGN</a:t>
            </a:r>
            <a:b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EXCELLENCE IN</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STORY-TELLING</a:t>
            </a: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sp>
        <p:nvSpPr>
          <p:cNvPr id="36" name="Rectangle 35">
            <a:extLst>
              <a:ext uri="{FF2B5EF4-FFF2-40B4-BE49-F238E27FC236}">
                <a16:creationId xmlns:a16="http://schemas.microsoft.com/office/drawing/2014/main" id="{6B9BB4EB-D0E7-E521-53F4-AA3D516CC0A9}"/>
              </a:ext>
            </a:extLst>
          </p:cNvPr>
          <p:cNvSpPr/>
          <p:nvPr/>
        </p:nvSpPr>
        <p:spPr>
          <a:xfrm>
            <a:off x="4319229" y="1038299"/>
            <a:ext cx="7286066" cy="406702"/>
          </a:xfrm>
          <a:prstGeom prst="rect">
            <a:avLst/>
          </a:prstGeom>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gradFill>
                  <a:gsLst>
                    <a:gs pos="95000">
                      <a:srgbClr val="0025AC"/>
                    </a:gs>
                    <a:gs pos="0">
                      <a:srgbClr val="EF8B25"/>
                    </a:gs>
                  </a:gsLst>
                  <a:path path="circle">
                    <a:fillToRect r="100000" b="100000"/>
                  </a:path>
                </a:gradFill>
                <a:effectLst/>
                <a:uLnTx/>
                <a:uFillTx/>
                <a:latin typeface="Poppins" panose="00000500000000000000" pitchFamily="2" charset="0"/>
                <a:ea typeface="+mn-ea"/>
                <a:cs typeface="Poppins" panose="00000500000000000000" pitchFamily="2" charset="0"/>
              </a:rPr>
              <a:t>WHAT WAS THE BRAND’S DESIRE?</a:t>
            </a:r>
          </a:p>
          <a:p>
            <a:pPr>
              <a:defRPr/>
            </a:pPr>
            <a:r>
              <a:rPr kumimoji="0" lang="en-US" sz="105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For </a:t>
            </a:r>
            <a:r>
              <a:rPr kumimoji="0" lang="en-US" sz="1050" i="0" u="none" strike="noStrike" kern="1200" cap="none" spc="0" normalizeH="0" baseline="0" noProof="0" dirty="0" err="1">
                <a:ln>
                  <a:noFill/>
                </a:ln>
                <a:solidFill>
                  <a:srgbClr val="000000"/>
                </a:solidFill>
                <a:effectLst/>
                <a:uLnTx/>
                <a:uFillTx/>
                <a:latin typeface="Poppins" panose="00000500000000000000" pitchFamily="2" charset="0"/>
                <a:cs typeface="Poppins" panose="00000500000000000000" pitchFamily="2" charset="0"/>
              </a:rPr>
              <a:t>deshal</a:t>
            </a:r>
            <a:r>
              <a:rPr kumimoji="0" lang="en-US" sz="105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 the challenge was simple: how do you make an ethnically rich brand clothing brand trendy for the modern day women? Parallelly, it wanted to defend the giant named </a:t>
            </a:r>
            <a:r>
              <a:rPr kumimoji="0" lang="en-US" sz="1050" i="0" u="none" strike="noStrike" kern="1200" cap="none" spc="0" normalizeH="0" baseline="0" noProof="0" dirty="0" err="1">
                <a:ln>
                  <a:noFill/>
                </a:ln>
                <a:solidFill>
                  <a:srgbClr val="000000"/>
                </a:solidFill>
                <a:effectLst/>
                <a:uLnTx/>
                <a:uFillTx/>
                <a:latin typeface="Poppins" panose="00000500000000000000" pitchFamily="2" charset="0"/>
                <a:cs typeface="Poppins" panose="00000500000000000000" pitchFamily="2" charset="0"/>
              </a:rPr>
              <a:t>Aarong</a:t>
            </a:r>
            <a:r>
              <a:rPr kumimoji="0" lang="en-US" sz="1050" i="0" u="none" strike="noStrike" kern="120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 from taking away it’s loyal user base</a:t>
            </a:r>
            <a:endParaRPr kumimoji="0" lang="en-US" sz="1050" b="1" i="0" u="none" strike="noStrike" kern="1200" cap="none" spc="300" normalizeH="0" baseline="0" noProof="0" dirty="0">
              <a:ln>
                <a:noFill/>
              </a:ln>
              <a:solidFill>
                <a:prstClr val="black">
                  <a:lumMod val="75000"/>
                  <a:lumOff val="25000"/>
                </a:prstClr>
              </a:solidFill>
              <a:effectLst/>
              <a:uLnTx/>
              <a:uFillTx/>
              <a:latin typeface="Poppins" panose="00000500000000000000" pitchFamily="2" charset="0"/>
              <a:cs typeface="Poppins"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gradFill>
                <a:gsLst>
                  <a:gs pos="95000">
                    <a:srgbClr val="0025AC"/>
                  </a:gs>
                  <a:gs pos="0">
                    <a:srgbClr val="EF8B25"/>
                  </a:gs>
                </a:gsLst>
                <a:path path="circle">
                  <a:fillToRect r="100000" b="100000"/>
                </a:path>
              </a:gradFill>
              <a:effectLst/>
              <a:uLnTx/>
              <a:uFillTx/>
              <a:latin typeface="Poppins" panose="00000500000000000000" pitchFamily="2" charset="0"/>
              <a:ea typeface="+mn-ea"/>
              <a:cs typeface="Rajdhani" panose="02000000000000000000" pitchFamily="2" charset="0"/>
            </a:endParaRPr>
          </a:p>
        </p:txBody>
      </p:sp>
      <p:pic>
        <p:nvPicPr>
          <p:cNvPr id="37" name="Picture 36">
            <a:extLst>
              <a:ext uri="{FF2B5EF4-FFF2-40B4-BE49-F238E27FC236}">
                <a16:creationId xmlns:a16="http://schemas.microsoft.com/office/drawing/2014/main" id="{6AD818F1-D966-1337-D695-6D8E3DBFFECA}"/>
              </a:ext>
            </a:extLst>
          </p:cNvPr>
          <p:cNvPicPr>
            <a:picLocks noChangeAspect="1"/>
          </p:cNvPicPr>
          <p:nvPr/>
        </p:nvPicPr>
        <p:blipFill>
          <a:blip r:embed="rId3"/>
          <a:stretch>
            <a:fillRect/>
          </a:stretch>
        </p:blipFill>
        <p:spPr>
          <a:xfrm>
            <a:off x="4366041" y="226751"/>
            <a:ext cx="406702" cy="406702"/>
          </a:xfrm>
          <a:prstGeom prst="rect">
            <a:avLst/>
          </a:prstGeom>
        </p:spPr>
      </p:pic>
      <p:sp>
        <p:nvSpPr>
          <p:cNvPr id="38" name="TextBox 37">
            <a:extLst>
              <a:ext uri="{FF2B5EF4-FFF2-40B4-BE49-F238E27FC236}">
                <a16:creationId xmlns:a16="http://schemas.microsoft.com/office/drawing/2014/main" id="{61873586-E72C-45CC-4F18-108B24A5AF69}"/>
              </a:ext>
            </a:extLst>
          </p:cNvPr>
          <p:cNvSpPr txBox="1"/>
          <p:nvPr/>
        </p:nvSpPr>
        <p:spPr>
          <a:xfrm>
            <a:off x="4319229" y="5366525"/>
            <a:ext cx="7578019" cy="1177245"/>
          </a:xfrm>
          <a:prstGeom prst="rect">
            <a:avLst/>
          </a:prstGeom>
          <a:noFill/>
        </p:spPr>
        <p:txBody>
          <a:bodyPr wrap="square">
            <a:spAutoFit/>
          </a:bodyPr>
          <a:lstStyle/>
          <a:p>
            <a:pPr>
              <a:defRPr/>
            </a:pPr>
            <a:r>
              <a:rPr kumimoji="0" lang="en-US" sz="1800" b="1" i="0" u="none" strike="noStrike" kern="1200" cap="none" spc="0" normalizeH="0" baseline="0" noProof="0" dirty="0">
                <a:ln>
                  <a:noFill/>
                </a:ln>
                <a:gradFill>
                  <a:gsLst>
                    <a:gs pos="100000">
                      <a:srgbClr val="F68C1F"/>
                    </a:gs>
                    <a:gs pos="0">
                      <a:srgbClr val="0025AC"/>
                    </a:gs>
                  </a:gsLst>
                  <a:path path="circle">
                    <a:fillToRect l="100000" t="100000"/>
                  </a:path>
                </a:gradFill>
                <a:effectLst/>
                <a:uLnTx/>
                <a:uFillTx/>
                <a:latin typeface="Poppins" panose="00000500000000000000" pitchFamily="2" charset="0"/>
                <a:ea typeface="+mn-ea"/>
                <a:cs typeface="Poppins" panose="00000500000000000000" pitchFamily="2" charset="0"/>
              </a:rPr>
              <a:t>WHAT DID WE DO TO CONNECT TO THEM?</a:t>
            </a:r>
            <a:br>
              <a:rPr kumimoji="0" lang="en-US" sz="1800" b="1" i="0" u="none" strike="noStrike" kern="1200" cap="none" spc="0" normalizeH="0" baseline="0" noProof="0" dirty="0">
                <a:ln>
                  <a:noFill/>
                </a:ln>
                <a:gradFill>
                  <a:gsLst>
                    <a:gs pos="100000">
                      <a:srgbClr val="F68C1F"/>
                    </a:gs>
                    <a:gs pos="0">
                      <a:srgbClr val="0025AC"/>
                    </a:gs>
                  </a:gsLst>
                  <a:path path="circle">
                    <a:fillToRect l="100000" t="100000"/>
                  </a:path>
                </a:gradFill>
                <a:effectLst/>
                <a:uLnTx/>
                <a:uFillTx/>
                <a:latin typeface="Poppins" panose="00000500000000000000" pitchFamily="2" charset="0"/>
                <a:ea typeface="+mn-ea"/>
                <a:cs typeface="Poppins" panose="00000500000000000000" pitchFamily="2" charset="0"/>
              </a:rPr>
            </a:br>
            <a:r>
              <a:rPr lang="en-US" sz="1050" dirty="0">
                <a:solidFill>
                  <a:srgbClr val="000000"/>
                </a:solidFill>
                <a:latin typeface="Poppins" panose="00000500000000000000" pitchFamily="2" charset="0"/>
                <a:cs typeface="Poppins" panose="00000500000000000000" pitchFamily="2" charset="0"/>
              </a:rPr>
              <a:t>The campaign demanded a story and the team delved deeper into TG’s mind to look for insights and they found something very interesting about the TG: modern day women is proud of their identity and doesn’t want to compromise with being themselves for anything. Straightaway, the team knew they have hit the bull’s eye and started the journey of capturing this insight on film. The campaign was powered by a strong and brand</a:t>
            </a:r>
            <a:br>
              <a:rPr lang="en-US" sz="1050" dirty="0">
                <a:solidFill>
                  <a:srgbClr val="000000"/>
                </a:solidFill>
                <a:latin typeface="Poppins" panose="00000500000000000000" pitchFamily="2" charset="0"/>
                <a:cs typeface="Poppins" panose="00000500000000000000" pitchFamily="2" charset="0"/>
              </a:rPr>
            </a:br>
            <a:r>
              <a:rPr lang="en-US" sz="1050" dirty="0">
                <a:solidFill>
                  <a:srgbClr val="000000"/>
                </a:solidFill>
                <a:latin typeface="Poppins" panose="00000500000000000000" pitchFamily="2" charset="0"/>
                <a:cs typeface="Poppins" panose="00000500000000000000" pitchFamily="2" charset="0"/>
              </a:rPr>
              <a:t>guideline reflecting the spirt of </a:t>
            </a:r>
            <a:r>
              <a:rPr lang="en-US" sz="1050" dirty="0" err="1">
                <a:solidFill>
                  <a:srgbClr val="000000"/>
                </a:solidFill>
                <a:latin typeface="Poppins" panose="00000500000000000000" pitchFamily="2" charset="0"/>
                <a:cs typeface="Poppins" panose="00000500000000000000" pitchFamily="2" charset="0"/>
              </a:rPr>
              <a:t>Deshal</a:t>
            </a:r>
            <a:r>
              <a:rPr lang="en-US" sz="1050" dirty="0">
                <a:solidFill>
                  <a:srgbClr val="000000"/>
                </a:solidFill>
                <a:latin typeface="Poppins" panose="00000500000000000000" pitchFamily="2" charset="0"/>
                <a:cs typeface="Poppins" panose="00000500000000000000" pitchFamily="2" charset="0"/>
              </a:rPr>
              <a:t> and the message it wants to deliver to it’s consumers</a:t>
            </a:r>
            <a:endParaRPr kumimoji="0" lang="en-US" sz="1800" i="0" u="none" strike="noStrike" kern="1200" cap="none" normalizeH="0" baseline="0" noProof="0" dirty="0">
              <a:ln>
                <a:noFill/>
              </a:ln>
              <a:solidFill>
                <a:srgbClr val="000000"/>
              </a:solidFill>
              <a:effectLst/>
              <a:uLnTx/>
              <a:uFillTx/>
              <a:latin typeface="Poppins" panose="00000500000000000000" pitchFamily="2" charset="0"/>
              <a:cs typeface="Poppins" panose="00000500000000000000" pitchFamily="2" charset="0"/>
            </a:endParaRPr>
          </a:p>
        </p:txBody>
      </p:sp>
      <p:grpSp>
        <p:nvGrpSpPr>
          <p:cNvPr id="40" name="Group 39">
            <a:extLst>
              <a:ext uri="{FF2B5EF4-FFF2-40B4-BE49-F238E27FC236}">
                <a16:creationId xmlns:a16="http://schemas.microsoft.com/office/drawing/2014/main" id="{5BBDEBEB-201D-09DE-43ED-D16065B9DC9C}"/>
              </a:ext>
            </a:extLst>
          </p:cNvPr>
          <p:cNvGrpSpPr>
            <a:grpSpLocks noChangeAspect="1"/>
          </p:cNvGrpSpPr>
          <p:nvPr/>
        </p:nvGrpSpPr>
        <p:grpSpPr>
          <a:xfrm>
            <a:off x="4366042" y="4859963"/>
            <a:ext cx="406702" cy="406702"/>
            <a:chOff x="3430687" y="3515619"/>
            <a:chExt cx="737276" cy="737276"/>
          </a:xfrm>
        </p:grpSpPr>
        <p:sp>
          <p:nvSpPr>
            <p:cNvPr id="41" name="Oval 40">
              <a:extLst>
                <a:ext uri="{FF2B5EF4-FFF2-40B4-BE49-F238E27FC236}">
                  <a16:creationId xmlns:a16="http://schemas.microsoft.com/office/drawing/2014/main" id="{EBCB6B78-B103-ED47-D559-DEB45CFA7BBB}"/>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C0B337D9-3F8C-9261-D06E-9FA7579C379F}"/>
                </a:ext>
              </a:extLst>
            </p:cNvPr>
            <p:cNvPicPr>
              <a:picLocks noChangeAspect="1"/>
            </p:cNvPicPr>
            <p:nvPr/>
          </p:nvPicPr>
          <p:blipFill>
            <a:blip r:embed="rId4"/>
            <a:stretch>
              <a:fillRect/>
            </a:stretch>
          </p:blipFill>
          <p:spPr>
            <a:xfrm>
              <a:off x="3497919" y="3572218"/>
              <a:ext cx="624078" cy="624078"/>
            </a:xfrm>
            <a:prstGeom prst="rect">
              <a:avLst/>
            </a:prstGeom>
          </p:spPr>
        </p:pic>
      </p:grpSp>
      <p:pic>
        <p:nvPicPr>
          <p:cNvPr id="10" name="Picture 9">
            <a:extLst>
              <a:ext uri="{FF2B5EF4-FFF2-40B4-BE49-F238E27FC236}">
                <a16:creationId xmlns:a16="http://schemas.microsoft.com/office/drawing/2014/main" id="{EE6CF865-85D8-DBA7-5998-47702FE58E81}"/>
              </a:ext>
            </a:extLst>
          </p:cNvPr>
          <p:cNvPicPr>
            <a:picLocks noChangeAspect="1"/>
          </p:cNvPicPr>
          <p:nvPr/>
        </p:nvPicPr>
        <p:blipFill>
          <a:blip r:embed="rId5"/>
          <a:stretch>
            <a:fillRect/>
          </a:stretch>
        </p:blipFill>
        <p:spPr>
          <a:xfrm>
            <a:off x="9085948" y="2391040"/>
            <a:ext cx="2811300" cy="2075919"/>
          </a:xfrm>
          <a:prstGeom prst="rect">
            <a:avLst/>
          </a:prstGeom>
        </p:spPr>
      </p:pic>
      <p:sp>
        <p:nvSpPr>
          <p:cNvPr id="11" name="Rectangle 10">
            <a:extLst>
              <a:ext uri="{FF2B5EF4-FFF2-40B4-BE49-F238E27FC236}">
                <a16:creationId xmlns:a16="http://schemas.microsoft.com/office/drawing/2014/main" id="{EAE35802-8DE3-B359-F6FD-6A555FA5FE88}"/>
              </a:ext>
            </a:extLst>
          </p:cNvPr>
          <p:cNvSpPr/>
          <p:nvPr/>
        </p:nvSpPr>
        <p:spPr>
          <a:xfrm>
            <a:off x="5430154" y="4453261"/>
            <a:ext cx="2321566" cy="406702"/>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i="0" u="none" strike="noStrike" kern="1200" cap="none" spc="0" normalizeH="0" baseline="0" noProof="0" dirty="0">
                <a:ln>
                  <a:noFill/>
                </a:ln>
                <a:solidFill>
                  <a:schemeClr val="tx1">
                    <a:lumMod val="85000"/>
                    <a:lumOff val="15000"/>
                  </a:schemeClr>
                </a:solidFill>
                <a:effectLst/>
                <a:uLnTx/>
                <a:uFillTx/>
                <a:latin typeface="Poppins" panose="00000500000000000000" pitchFamily="2" charset="0"/>
                <a:ea typeface="+mn-ea"/>
                <a:cs typeface="Poppins" panose="00000500000000000000" pitchFamily="2" charset="0"/>
              </a:rPr>
              <a:t>Campaign Film</a:t>
            </a:r>
            <a:endParaRPr kumimoji="0" lang="en-US" sz="900" i="0" u="none" strike="noStrike" kern="1200" cap="none" spc="0" normalizeH="0" baseline="0" noProof="0" dirty="0">
              <a:ln>
                <a:noFill/>
              </a:ln>
              <a:solidFill>
                <a:schemeClr val="tx1">
                  <a:lumMod val="85000"/>
                  <a:lumOff val="15000"/>
                </a:schemeClr>
              </a:solidFill>
              <a:effectLst/>
              <a:uLnTx/>
              <a:uFillTx/>
              <a:latin typeface="Poppins" panose="00000500000000000000" pitchFamily="2" charset="0"/>
              <a:ea typeface="+mn-ea"/>
              <a:cs typeface="Rajdhani" panose="02000000000000000000" pitchFamily="2" charset="0"/>
            </a:endParaRPr>
          </a:p>
        </p:txBody>
      </p:sp>
      <p:sp>
        <p:nvSpPr>
          <p:cNvPr id="12" name="Rectangle 11">
            <a:extLst>
              <a:ext uri="{FF2B5EF4-FFF2-40B4-BE49-F238E27FC236}">
                <a16:creationId xmlns:a16="http://schemas.microsoft.com/office/drawing/2014/main" id="{738CE856-26EE-2D41-EB88-B4BA77C2899B}"/>
              </a:ext>
            </a:extLst>
          </p:cNvPr>
          <p:cNvSpPr/>
          <p:nvPr/>
        </p:nvSpPr>
        <p:spPr>
          <a:xfrm>
            <a:off x="9258383" y="4442732"/>
            <a:ext cx="2321566" cy="406702"/>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i="0" u="none" strike="noStrike" kern="1200" cap="none" spc="0" normalizeH="0" baseline="0" noProof="0" dirty="0">
                <a:ln>
                  <a:noFill/>
                </a:ln>
                <a:solidFill>
                  <a:schemeClr val="tx1">
                    <a:lumMod val="85000"/>
                    <a:lumOff val="15000"/>
                  </a:schemeClr>
                </a:solidFill>
                <a:effectLst/>
                <a:uLnTx/>
                <a:uFillTx/>
                <a:latin typeface="Poppins" panose="00000500000000000000" pitchFamily="2" charset="0"/>
                <a:ea typeface="+mn-ea"/>
                <a:cs typeface="Poppins" panose="00000500000000000000" pitchFamily="2" charset="0"/>
              </a:rPr>
              <a:t>Snippet from Brand Guideline</a:t>
            </a:r>
            <a:endParaRPr kumimoji="0" lang="en-US" sz="900" i="0" u="none" strike="noStrike" kern="1200" cap="none" spc="0" normalizeH="0" baseline="0" noProof="0" dirty="0">
              <a:ln>
                <a:noFill/>
              </a:ln>
              <a:solidFill>
                <a:schemeClr val="tx1">
                  <a:lumMod val="85000"/>
                  <a:lumOff val="15000"/>
                </a:schemeClr>
              </a:solidFill>
              <a:effectLst/>
              <a:uLnTx/>
              <a:uFillTx/>
              <a:latin typeface="Poppins" panose="00000500000000000000" pitchFamily="2" charset="0"/>
              <a:ea typeface="+mn-ea"/>
              <a:cs typeface="Rajdhani" panose="02000000000000000000" pitchFamily="2" charset="0"/>
            </a:endParaRPr>
          </a:p>
        </p:txBody>
      </p:sp>
      <p:pic>
        <p:nvPicPr>
          <p:cNvPr id="2" name="Online Media 1" title="Deshal: Tumi Tomar Moto">
            <a:hlinkClick r:id="" action="ppaction://media"/>
            <a:extLst>
              <a:ext uri="{FF2B5EF4-FFF2-40B4-BE49-F238E27FC236}">
                <a16:creationId xmlns:a16="http://schemas.microsoft.com/office/drawing/2014/main" id="{9B4AA67D-AAFC-893D-A1B3-6CAC0DEB9559}"/>
              </a:ext>
            </a:extLst>
          </p:cNvPr>
          <p:cNvPicPr>
            <a:picLocks noRot="1" noChangeAspect="1"/>
          </p:cNvPicPr>
          <p:nvPr>
            <a:videoFile r:link="rId1"/>
          </p:nvPr>
        </p:nvPicPr>
        <p:blipFill>
          <a:blip r:embed="rId6"/>
          <a:stretch>
            <a:fillRect/>
          </a:stretch>
        </p:blipFill>
        <p:spPr>
          <a:xfrm>
            <a:off x="4325320" y="1888351"/>
            <a:ext cx="4563908" cy="2578608"/>
          </a:xfrm>
          <a:prstGeom prst="rect">
            <a:avLst/>
          </a:prstGeom>
        </p:spPr>
      </p:pic>
    </p:spTree>
    <p:extLst>
      <p:ext uri="{BB962C8B-B14F-4D97-AF65-F5344CB8AC3E}">
        <p14:creationId xmlns:p14="http://schemas.microsoft.com/office/powerpoint/2010/main" val="155672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C33163-BDCE-4245-B2C5-440F488B75DA}"/>
              </a:ext>
            </a:extLst>
          </p:cNvPr>
          <p:cNvSpPr/>
          <p:nvPr/>
        </p:nvSpPr>
        <p:spPr>
          <a:xfrm>
            <a:off x="0" y="0"/>
            <a:ext cx="12192000" cy="22930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ABD00C9F-0CB0-41E7-A67D-D7EC4067043C}"/>
              </a:ext>
            </a:extLst>
          </p:cNvPr>
          <p:cNvSpPr>
            <a:spLocks noGrp="1"/>
          </p:cNvSpPr>
          <p:nvPr>
            <p:ph type="title"/>
          </p:nvPr>
        </p:nvSpPr>
        <p:spPr>
          <a:xfrm>
            <a:off x="3263399" y="455856"/>
            <a:ext cx="5665203" cy="1381321"/>
          </a:xfrm>
        </p:spPr>
        <p:txBody>
          <a:bodyPr>
            <a:noAutofit/>
          </a:bodyPr>
          <a:lstStyle/>
          <a:p>
            <a:pPr algn="ctr">
              <a:lnSpc>
                <a:spcPct val="100000"/>
              </a:lnSpc>
            </a:pPr>
            <a:r>
              <a:rPr kumimoji="0" lang="en-US" sz="3200" b="1" i="0" u="none" strike="noStrike" kern="1200" cap="none" spc="300" normalizeH="0" baseline="0" noProof="0" dirty="0">
                <a:ln>
                  <a:noFill/>
                </a:ln>
                <a:solidFill>
                  <a:prstClr val="white"/>
                </a:solidFill>
                <a:effectLst/>
                <a:uLnTx/>
                <a:uFillTx/>
                <a:latin typeface="Poppins Black" panose="00000A00000000000000" pitchFamily="2" charset="0"/>
                <a:ea typeface="+mj-ea"/>
                <a:cs typeface="Poppins Black" panose="00000A00000000000000" pitchFamily="2" charset="0"/>
              </a:rPr>
              <a:t>ALONG COMES X</a:t>
            </a:r>
            <a:br>
              <a:rPr kumimoji="0" lang="en-US" sz="1600" b="0" i="0" u="none" strike="noStrike" kern="1200" cap="none" spc="0" normalizeH="0" baseline="0" noProof="0" dirty="0">
                <a:ln>
                  <a:noFill/>
                </a:ln>
                <a:solidFill>
                  <a:prstClr val="white"/>
                </a:solidFill>
                <a:effectLst/>
                <a:uLnTx/>
                <a:uFillTx/>
                <a:latin typeface="Poppins" panose="00000500000000000000" pitchFamily="2" charset="0"/>
                <a:ea typeface="+mj-ea"/>
                <a:cs typeface="Poppins" panose="00000500000000000000" pitchFamily="2" charset="0"/>
              </a:rPr>
            </a:br>
            <a:r>
              <a:rPr kumimoji="0" lang="en-US" sz="1600" b="0" i="0" u="none" strike="noStrike" kern="1200" cap="none" spc="0" normalizeH="0" baseline="0" noProof="0" dirty="0">
                <a:ln>
                  <a:noFill/>
                </a:ln>
                <a:solidFill>
                  <a:prstClr val="white"/>
                </a:solidFill>
                <a:effectLst/>
                <a:uLnTx/>
                <a:uFillTx/>
                <a:latin typeface="Poppins" panose="00000500000000000000" pitchFamily="2" charset="0"/>
                <a:ea typeface="+mj-ea"/>
                <a:cs typeface="Poppins" panose="00000500000000000000" pitchFamily="2" charset="0"/>
              </a:rPr>
              <a:t>A MODERN-DAY INTEGRATED AGENCY TO SOLVE BRANDS’ MODERN-DAY COMMUNICATION CHALLENGES.</a:t>
            </a:r>
            <a:endParaRPr lang="en-US" sz="2000" dirty="0">
              <a:solidFill>
                <a:schemeClr val="bg1"/>
              </a:solidFill>
              <a:latin typeface="Poppins" panose="00000500000000000000" pitchFamily="2" charset="0"/>
              <a:cs typeface="Poppins" panose="00000500000000000000" pitchFamily="2" charset="0"/>
            </a:endParaRPr>
          </a:p>
        </p:txBody>
      </p:sp>
      <p:pic>
        <p:nvPicPr>
          <p:cNvPr id="5" name="X Logos HD">
            <a:hlinkClick r:id="" action="ppaction://media"/>
            <a:extLst>
              <a:ext uri="{FF2B5EF4-FFF2-40B4-BE49-F238E27FC236}">
                <a16:creationId xmlns:a16="http://schemas.microsoft.com/office/drawing/2014/main" id="{498F29D4-843E-4212-8B8E-F8366F8EB3C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95800" y="2692258"/>
            <a:ext cx="3200400" cy="3200400"/>
          </a:xfrm>
          <a:prstGeom prst="rect">
            <a:avLst/>
          </a:prstGeom>
        </p:spPr>
      </p:pic>
    </p:spTree>
    <p:extLst>
      <p:ext uri="{BB962C8B-B14F-4D97-AF65-F5344CB8AC3E}">
        <p14:creationId xmlns:p14="http://schemas.microsoft.com/office/powerpoint/2010/main" val="395775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2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endCondLst>
                    <p:cond evt="onNext" delay="0">
                      <p:tgtEl>
                        <p:sldTgt/>
                      </p:tgtEl>
                    </p:cond>
                  </p:endCondLst>
                </p:cTn>
                <p:tgtEl>
                  <p:spTgt spid="5"/>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848353-7D12-B543-C29D-4CD35A96DD82}"/>
              </a:ext>
            </a:extLst>
          </p:cNvPr>
          <p:cNvSpPr/>
          <p:nvPr/>
        </p:nvSpPr>
        <p:spPr>
          <a:xfrm>
            <a:off x="2" y="-30996"/>
            <a:ext cx="3283025" cy="6888996"/>
          </a:xfrm>
          <a:prstGeom prst="rect">
            <a:avLst/>
          </a:prstGeom>
          <a:gradFill flip="none" rotWithShape="1">
            <a:gsLst>
              <a:gs pos="72000">
                <a:srgbClr val="E91717"/>
              </a:gs>
              <a:gs pos="0">
                <a:srgbClr val="EF8B2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785A76B7-ECFE-D29B-C4D3-7BF1B7759ADC}"/>
              </a:ext>
            </a:extLst>
          </p:cNvPr>
          <p:cNvSpPr>
            <a:spLocks noGrp="1"/>
          </p:cNvSpPr>
          <p:nvPr>
            <p:ph type="title"/>
          </p:nvPr>
        </p:nvSpPr>
        <p:spPr>
          <a:xfrm>
            <a:off x="396960" y="1210654"/>
            <a:ext cx="3035819" cy="4405695"/>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t>PATHAO </a:t>
            </a:r>
            <a:b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br>
            <a:br>
              <a:rPr kumimoji="0" lang="en-US" sz="2800" b="1" i="0" u="none" strike="noStrike" kern="1200" cap="none" spc="0" normalizeH="0" baseline="0" noProof="0" dirty="0">
                <a:ln>
                  <a:noFill/>
                </a:ln>
                <a:solidFill>
                  <a:schemeClr val="accent2">
                    <a:lumMod val="20000"/>
                    <a:lumOff val="80000"/>
                  </a:schemeClr>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RIDING ON</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SOCIAL </a:t>
            </a:r>
            <a:b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MEDIA TRENDS</a:t>
            </a: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pic>
        <p:nvPicPr>
          <p:cNvPr id="6" name="Google Shape;311;p9">
            <a:extLst>
              <a:ext uri="{FF2B5EF4-FFF2-40B4-BE49-F238E27FC236}">
                <a16:creationId xmlns:a16="http://schemas.microsoft.com/office/drawing/2014/main" id="{4D1E68F3-B880-D88A-79A7-83FE3EECA286}"/>
              </a:ext>
            </a:extLst>
          </p:cNvPr>
          <p:cNvPicPr preferRelativeResize="0">
            <a:picLocks noChangeAspect="1"/>
          </p:cNvPicPr>
          <p:nvPr/>
        </p:nvPicPr>
        <p:blipFill rotWithShape="1">
          <a:blip r:embed="rId3">
            <a:alphaModFix/>
          </a:blip>
          <a:srcRect/>
          <a:stretch/>
        </p:blipFill>
        <p:spPr>
          <a:xfrm>
            <a:off x="9739199" y="1650437"/>
            <a:ext cx="1991781" cy="3314752"/>
          </a:xfrm>
          <a:prstGeom prst="rect">
            <a:avLst/>
          </a:prstGeom>
          <a:noFill/>
          <a:ln w="9525" cap="flat" cmpd="sng">
            <a:solidFill>
              <a:srgbClr val="F2F2F2"/>
            </a:solidFill>
            <a:prstDash val="solid"/>
            <a:round/>
            <a:headEnd type="none" w="sm" len="sm"/>
            <a:tailEnd type="none" w="sm" len="sm"/>
          </a:ln>
        </p:spPr>
      </p:pic>
      <p:sp>
        <p:nvSpPr>
          <p:cNvPr id="8" name="Rectangle 7">
            <a:extLst>
              <a:ext uri="{FF2B5EF4-FFF2-40B4-BE49-F238E27FC236}">
                <a16:creationId xmlns:a16="http://schemas.microsoft.com/office/drawing/2014/main" id="{AA201FE6-785B-5B9B-E5EB-B6DD3435AABE}"/>
              </a:ext>
            </a:extLst>
          </p:cNvPr>
          <p:cNvSpPr/>
          <p:nvPr/>
        </p:nvSpPr>
        <p:spPr>
          <a:xfrm>
            <a:off x="3785567" y="590345"/>
            <a:ext cx="4078216" cy="406702"/>
          </a:xfrm>
          <a:prstGeom prst="rect">
            <a:avLst/>
          </a:prstGeom>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gradFill>
                  <a:gsLst>
                    <a:gs pos="95000">
                      <a:srgbClr val="DD1D6F"/>
                    </a:gs>
                    <a:gs pos="0">
                      <a:srgbClr val="EF8B25"/>
                    </a:gs>
                  </a:gsLst>
                  <a:path path="circle">
                    <a:fillToRect r="100000" b="100000"/>
                  </a:path>
                </a:gradFill>
                <a:effectLst/>
                <a:uLnTx/>
                <a:uFillTx/>
                <a:latin typeface="Poppins" panose="00000500000000000000" pitchFamily="2" charset="0"/>
                <a:cs typeface="Poppins" panose="00000500000000000000" pitchFamily="2" charset="0"/>
              </a:rPr>
              <a:t>WHAT WAS THE CHALLENGE?</a:t>
            </a:r>
            <a:endParaRPr kumimoji="0" lang="en-US" b="0" i="0" u="none" strike="noStrike" kern="1200" cap="none" spc="0" normalizeH="0" baseline="0" noProof="0" dirty="0">
              <a:ln>
                <a:noFill/>
              </a:ln>
              <a:gradFill>
                <a:gsLst>
                  <a:gs pos="95000">
                    <a:srgbClr val="DD1D6F"/>
                  </a:gs>
                  <a:gs pos="0">
                    <a:srgbClr val="EF8B25"/>
                  </a:gs>
                </a:gsLst>
                <a:path path="circle">
                  <a:fillToRect r="100000" b="100000"/>
                </a:path>
              </a:gradFill>
              <a:effectLst/>
              <a:uLnTx/>
              <a:uFillTx/>
              <a:latin typeface="Poppins" panose="00000500000000000000" pitchFamily="2" charset="0"/>
              <a:cs typeface="Rajdhani" panose="02000000000000000000" pitchFamily="2" charset="0"/>
            </a:endParaRPr>
          </a:p>
        </p:txBody>
      </p:sp>
      <p:pic>
        <p:nvPicPr>
          <p:cNvPr id="9" name="Picture 8">
            <a:extLst>
              <a:ext uri="{FF2B5EF4-FFF2-40B4-BE49-F238E27FC236}">
                <a16:creationId xmlns:a16="http://schemas.microsoft.com/office/drawing/2014/main" id="{2B992DB7-D110-E7A4-0736-76DE5628DA1C}"/>
              </a:ext>
            </a:extLst>
          </p:cNvPr>
          <p:cNvPicPr>
            <a:picLocks noChangeAspect="1"/>
          </p:cNvPicPr>
          <p:nvPr/>
        </p:nvPicPr>
        <p:blipFill>
          <a:blip r:embed="rId4"/>
          <a:stretch>
            <a:fillRect/>
          </a:stretch>
        </p:blipFill>
        <p:spPr>
          <a:xfrm>
            <a:off x="3772754" y="648981"/>
            <a:ext cx="275965" cy="275965"/>
          </a:xfrm>
          <a:prstGeom prst="rect">
            <a:avLst/>
          </a:prstGeom>
        </p:spPr>
      </p:pic>
      <p:sp>
        <p:nvSpPr>
          <p:cNvPr id="10" name="TextBox 9">
            <a:extLst>
              <a:ext uri="{FF2B5EF4-FFF2-40B4-BE49-F238E27FC236}">
                <a16:creationId xmlns:a16="http://schemas.microsoft.com/office/drawing/2014/main" id="{BB52751B-166B-5007-F893-2032DF0B05FB}"/>
              </a:ext>
            </a:extLst>
          </p:cNvPr>
          <p:cNvSpPr txBox="1"/>
          <p:nvPr/>
        </p:nvSpPr>
        <p:spPr>
          <a:xfrm>
            <a:off x="3685258" y="1071301"/>
            <a:ext cx="76928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i="0" u="none" strike="noStrike" kern="1200" cap="none" spc="0" normalizeH="0" baseline="0" noProof="0" dirty="0" err="1">
                <a:ln>
                  <a:noFill/>
                </a:ln>
                <a:solidFill>
                  <a:srgbClr val="000000"/>
                </a:solidFill>
                <a:effectLst/>
                <a:uLnTx/>
                <a:uFillTx/>
                <a:latin typeface="Poppins" panose="00000500000000000000" pitchFamily="2" charset="0"/>
                <a:cs typeface="Rajdhani" panose="02000000000000000000" pitchFamily="2" charset="0"/>
              </a:rPr>
              <a:t>Pathao</a:t>
            </a:r>
            <a:r>
              <a:rPr kumimoji="0" lang="en-US" sz="90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wanted to capitalize on the release of the </a:t>
            </a:r>
            <a:r>
              <a:rPr lang="en-US" sz="900" dirty="0">
                <a:solidFill>
                  <a:srgbClr val="000000"/>
                </a:solidFill>
                <a:latin typeface="Poppins" panose="00000500000000000000" pitchFamily="2" charset="0"/>
                <a:cs typeface="Rajdhani" panose="02000000000000000000" pitchFamily="2" charset="0"/>
              </a:rPr>
              <a:t>“Joker” movie and </a:t>
            </a:r>
            <a:r>
              <a:rPr kumimoji="0" lang="en-US" sz="90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engage the customers with their collaboration with Star Cineplex. The challenge was to create such hype </a:t>
            </a:r>
            <a:r>
              <a:rPr lang="en-US" sz="900" dirty="0">
                <a:solidFill>
                  <a:srgbClr val="000000"/>
                </a:solidFill>
                <a:latin typeface="Poppins" panose="00000500000000000000" pitchFamily="2" charset="0"/>
                <a:cs typeface="Rajdhani" panose="02000000000000000000" pitchFamily="2" charset="0"/>
              </a:rPr>
              <a:t>with activities that are interesting enough to </a:t>
            </a:r>
            <a:r>
              <a:rPr kumimoji="0" lang="en-US" sz="90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evoke consumer engagement.</a:t>
            </a:r>
            <a:endParaRPr kumimoji="0" lang="en-US" sz="900" b="1" i="0" u="none" strike="noStrike" kern="1200" cap="none" spc="300" normalizeH="0" baseline="0" noProof="0" dirty="0">
              <a:ln>
                <a:noFill/>
              </a:ln>
              <a:solidFill>
                <a:prstClr val="black">
                  <a:lumMod val="75000"/>
                  <a:lumOff val="25000"/>
                </a:prstClr>
              </a:solidFill>
              <a:effectLst/>
              <a:uLnTx/>
              <a:uFillTx/>
              <a:latin typeface="Poppins" panose="00000500000000000000" pitchFamily="2" charset="0"/>
              <a:cs typeface="Rajdhani" panose="02000000000000000000" pitchFamily="2" charset="0"/>
            </a:endParaRPr>
          </a:p>
        </p:txBody>
      </p:sp>
      <p:sp>
        <p:nvSpPr>
          <p:cNvPr id="11" name="TextBox 10">
            <a:extLst>
              <a:ext uri="{FF2B5EF4-FFF2-40B4-BE49-F238E27FC236}">
                <a16:creationId xmlns:a16="http://schemas.microsoft.com/office/drawing/2014/main" id="{07ADFACD-5345-E86A-A72D-20A0EF3FDE9C}"/>
              </a:ext>
            </a:extLst>
          </p:cNvPr>
          <p:cNvSpPr txBox="1"/>
          <p:nvPr/>
        </p:nvSpPr>
        <p:spPr>
          <a:xfrm>
            <a:off x="7947947" y="5187202"/>
            <a:ext cx="348701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gradFill>
                  <a:gsLst>
                    <a:gs pos="100000">
                      <a:srgbClr val="F68C1F"/>
                    </a:gs>
                    <a:gs pos="0">
                      <a:srgbClr val="DD1D6F"/>
                    </a:gs>
                  </a:gsLst>
                  <a:path path="circle">
                    <a:fillToRect l="100000" t="100000"/>
                  </a:path>
                </a:gradFill>
                <a:latin typeface="Poppins" panose="00000500000000000000" pitchFamily="2" charset="0"/>
                <a:cs typeface="Poppins" panose="00000500000000000000" pitchFamily="2" charset="0"/>
              </a:rPr>
              <a:t>HOW DID WE OVERCOME IT?</a:t>
            </a:r>
            <a:endParaRPr kumimoji="0" lang="en-US" b="1" i="0" u="none" strike="noStrike" kern="1200" cap="none" spc="0" normalizeH="0" baseline="0" noProof="0" dirty="0">
              <a:ln>
                <a:noFill/>
              </a:ln>
              <a:gradFill>
                <a:gsLst>
                  <a:gs pos="100000">
                    <a:srgbClr val="F68C1F"/>
                  </a:gs>
                  <a:gs pos="0">
                    <a:srgbClr val="DD1D6F"/>
                  </a:gs>
                </a:gsLst>
                <a:path path="circle">
                  <a:fillToRect l="100000" t="100000"/>
                </a:path>
              </a:gradFill>
              <a:effectLst/>
              <a:uLnTx/>
              <a:uFillTx/>
              <a:latin typeface="Poppins" panose="00000500000000000000" pitchFamily="2" charset="0"/>
              <a:ea typeface="+mn-ea"/>
              <a:cs typeface="Poppins" panose="00000500000000000000" pitchFamily="2" charset="0"/>
            </a:endParaRPr>
          </a:p>
        </p:txBody>
      </p:sp>
      <p:grpSp>
        <p:nvGrpSpPr>
          <p:cNvPr id="12" name="Group 11">
            <a:extLst>
              <a:ext uri="{FF2B5EF4-FFF2-40B4-BE49-F238E27FC236}">
                <a16:creationId xmlns:a16="http://schemas.microsoft.com/office/drawing/2014/main" id="{E7349BCB-D7D1-70BF-343B-8C7960AE31AD}"/>
              </a:ext>
            </a:extLst>
          </p:cNvPr>
          <p:cNvGrpSpPr>
            <a:grpSpLocks noChangeAspect="1"/>
          </p:cNvGrpSpPr>
          <p:nvPr/>
        </p:nvGrpSpPr>
        <p:grpSpPr>
          <a:xfrm>
            <a:off x="11412125" y="5223253"/>
            <a:ext cx="275965" cy="275965"/>
            <a:chOff x="3430687" y="3515619"/>
            <a:chExt cx="737276" cy="737276"/>
          </a:xfrm>
        </p:grpSpPr>
        <p:sp>
          <p:nvSpPr>
            <p:cNvPr id="13" name="Oval 12">
              <a:extLst>
                <a:ext uri="{FF2B5EF4-FFF2-40B4-BE49-F238E27FC236}">
                  <a16:creationId xmlns:a16="http://schemas.microsoft.com/office/drawing/2014/main" id="{D70B3434-87FF-B6B1-3A3D-8EC9E8F58E18}"/>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A11D905-5151-A6CA-7B01-0EC821943DD2}"/>
                </a:ext>
              </a:extLst>
            </p:cNvPr>
            <p:cNvPicPr>
              <a:picLocks noChangeAspect="1"/>
            </p:cNvPicPr>
            <p:nvPr/>
          </p:nvPicPr>
          <p:blipFill>
            <a:blip r:embed="rId5"/>
            <a:stretch>
              <a:fillRect/>
            </a:stretch>
          </p:blipFill>
          <p:spPr>
            <a:xfrm>
              <a:off x="3497919" y="3572218"/>
              <a:ext cx="624078" cy="624078"/>
            </a:xfrm>
            <a:prstGeom prst="rect">
              <a:avLst/>
            </a:prstGeom>
          </p:spPr>
        </p:pic>
      </p:grpSp>
      <p:sp>
        <p:nvSpPr>
          <p:cNvPr id="15" name="TextBox 14">
            <a:extLst>
              <a:ext uri="{FF2B5EF4-FFF2-40B4-BE49-F238E27FC236}">
                <a16:creationId xmlns:a16="http://schemas.microsoft.com/office/drawing/2014/main" id="{FCFDA93D-9C1A-36E1-38E0-FC061C77DF3A}"/>
              </a:ext>
            </a:extLst>
          </p:cNvPr>
          <p:cNvSpPr txBox="1"/>
          <p:nvPr/>
        </p:nvSpPr>
        <p:spPr>
          <a:xfrm>
            <a:off x="3922005" y="5614482"/>
            <a:ext cx="7853618" cy="106182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dirty="0">
                <a:solidFill>
                  <a:srgbClr val="000000"/>
                </a:solidFill>
                <a:latin typeface="Poppins" panose="00000500000000000000" pitchFamily="2" charset="0"/>
                <a:ea typeface="Calibri" panose="020F0502020204030204" pitchFamily="34" charset="0"/>
              </a:rPr>
              <a:t>We figured out that </a:t>
            </a:r>
            <a:r>
              <a:rPr lang="en-US" sz="900" dirty="0">
                <a:solidFill>
                  <a:srgbClr val="000000"/>
                </a:solidFill>
                <a:effectLst/>
                <a:latin typeface="Poppins" panose="00000500000000000000" pitchFamily="2" charset="0"/>
                <a:ea typeface="Calibri" panose="020F0502020204030204" pitchFamily="34" charset="0"/>
              </a:rPr>
              <a:t>sharing an experience on social media is no less important than the experience itself. And our herd-</a:t>
            </a:r>
            <a:r>
              <a:rPr lang="en-US" sz="900" dirty="0" err="1">
                <a:solidFill>
                  <a:srgbClr val="000000"/>
                </a:solidFill>
                <a:effectLst/>
                <a:latin typeface="Poppins" panose="00000500000000000000" pitchFamily="2" charset="0"/>
                <a:ea typeface="Calibri" panose="020F0502020204030204" pitchFamily="34" charset="0"/>
              </a:rPr>
              <a:t>behaviour</a:t>
            </a:r>
            <a:r>
              <a:rPr lang="en-US" sz="900" dirty="0">
                <a:solidFill>
                  <a:srgbClr val="000000"/>
                </a:solidFill>
                <a:effectLst/>
                <a:latin typeface="Poppins" panose="00000500000000000000" pitchFamily="2" charset="0"/>
                <a:ea typeface="Calibri" panose="020F0502020204030204" pitchFamily="34" charset="0"/>
              </a:rPr>
              <a:t> triggers others to actively seek and share that same experience. Using the hype around the movie Joker and sending delivery man in Joker disguise, This took the customers by surprise as they  took photo of that joker and started sharing those online. With a little push from community management team, the conversation spread like wildfire and </a:t>
            </a:r>
            <a:r>
              <a:rPr lang="en-US" sz="900" dirty="0" err="1">
                <a:solidFill>
                  <a:srgbClr val="000000"/>
                </a:solidFill>
                <a:effectLst/>
                <a:latin typeface="Poppins" panose="00000500000000000000" pitchFamily="2" charset="0"/>
                <a:ea typeface="Calibri" panose="020F0502020204030204" pitchFamily="34" charset="0"/>
              </a:rPr>
              <a:t>Pathao</a:t>
            </a:r>
            <a:r>
              <a:rPr lang="en-US" sz="900" dirty="0">
                <a:solidFill>
                  <a:srgbClr val="000000"/>
                </a:solidFill>
                <a:effectLst/>
                <a:latin typeface="Poppins" panose="00000500000000000000" pitchFamily="2" charset="0"/>
                <a:ea typeface="Calibri" panose="020F0502020204030204" pitchFamily="34" charset="0"/>
              </a:rPr>
              <a:t> Food quickly got into the consideration set of the customers </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900" dirty="0">
                <a:solidFill>
                  <a:srgbClr val="000000"/>
                </a:solidFill>
                <a:effectLst/>
                <a:latin typeface="Poppins" panose="00000500000000000000" pitchFamily="2" charset="0"/>
                <a:ea typeface="Calibri" panose="020F0502020204030204"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i="0" u="none" strike="noStrike" kern="1200" cap="none"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p:txBody>
      </p:sp>
      <p:pic>
        <p:nvPicPr>
          <p:cNvPr id="2" name="Online Media 1" title="Joker | Pathao Food">
            <a:hlinkClick r:id="" action="ppaction://media"/>
            <a:extLst>
              <a:ext uri="{FF2B5EF4-FFF2-40B4-BE49-F238E27FC236}">
                <a16:creationId xmlns:a16="http://schemas.microsoft.com/office/drawing/2014/main" id="{40BF7732-A007-F9F3-5F93-8FB12EB34651}"/>
              </a:ext>
            </a:extLst>
          </p:cNvPr>
          <p:cNvPicPr>
            <a:picLocks noRot="1" noChangeAspect="1"/>
          </p:cNvPicPr>
          <p:nvPr>
            <a:videoFile r:link="rId1"/>
          </p:nvPr>
        </p:nvPicPr>
        <p:blipFill>
          <a:blip r:embed="rId6"/>
          <a:stretch>
            <a:fillRect/>
          </a:stretch>
        </p:blipFill>
        <p:spPr>
          <a:xfrm>
            <a:off x="3756499" y="1646340"/>
            <a:ext cx="5866817" cy="3314752"/>
          </a:xfrm>
          <a:prstGeom prst="rect">
            <a:avLst/>
          </a:prstGeom>
        </p:spPr>
      </p:pic>
    </p:spTree>
    <p:extLst>
      <p:ext uri="{BB962C8B-B14F-4D97-AF65-F5344CB8AC3E}">
        <p14:creationId xmlns:p14="http://schemas.microsoft.com/office/powerpoint/2010/main" val="2804398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13426E5-5F20-EB78-48D8-9B84454E191F}"/>
              </a:ext>
            </a:extLst>
          </p:cNvPr>
          <p:cNvSpPr txBox="1"/>
          <p:nvPr/>
        </p:nvSpPr>
        <p:spPr>
          <a:xfrm>
            <a:off x="1125225" y="30630"/>
            <a:ext cx="9941549" cy="1757619"/>
          </a:xfrm>
          <a:prstGeom prst="rect">
            <a:avLst/>
          </a:prstGeom>
        </p:spPr>
        <p:txBody>
          <a:bodyPr vert="horz" lIns="91440" tIns="45720" rIns="91440" bIns="45720" rtlCol="0" anchor="ctr">
            <a:normAutofit/>
          </a:bodyPr>
          <a:lstStyle/>
          <a:p>
            <a:pPr algn="ctr">
              <a:spcBef>
                <a:spcPct val="0"/>
              </a:spcBef>
              <a:spcAft>
                <a:spcPts val="600"/>
              </a:spcAft>
            </a:pPr>
            <a:r>
              <a:rPr lang="en-US" sz="3600" b="1" i="0" u="none" strike="noStrike" kern="1200" dirty="0">
                <a:solidFill>
                  <a:srgbClr val="E91717"/>
                </a:solidFill>
                <a:effectLst/>
                <a:latin typeface="Poppins" panose="00000500000000000000" pitchFamily="2" charset="0"/>
                <a:ea typeface="+mj-ea"/>
                <a:cs typeface="Poppins" panose="00000500000000000000" pitchFamily="2" charset="0"/>
              </a:rPr>
              <a:t>X WAY OF WORK</a:t>
            </a:r>
            <a:endParaRPr lang="en-US" sz="3600" b="1" kern="1200" dirty="0">
              <a:solidFill>
                <a:srgbClr val="E91717"/>
              </a:solidFill>
              <a:latin typeface="Poppins" panose="00000500000000000000" pitchFamily="2" charset="0"/>
              <a:ea typeface="+mj-ea"/>
              <a:cs typeface="Poppins" panose="00000500000000000000" pitchFamily="2" charset="0"/>
            </a:endParaRPr>
          </a:p>
        </p:txBody>
      </p:sp>
      <p:grpSp>
        <p:nvGrpSpPr>
          <p:cNvPr id="3" name="Group 2">
            <a:extLst>
              <a:ext uri="{FF2B5EF4-FFF2-40B4-BE49-F238E27FC236}">
                <a16:creationId xmlns:a16="http://schemas.microsoft.com/office/drawing/2014/main" id="{72D1ACC8-8CF7-1CCD-3A8D-BE6479BD7960}"/>
              </a:ext>
            </a:extLst>
          </p:cNvPr>
          <p:cNvGrpSpPr/>
          <p:nvPr/>
        </p:nvGrpSpPr>
        <p:grpSpPr>
          <a:xfrm>
            <a:off x="2470728" y="1573797"/>
            <a:ext cx="7250544" cy="5298848"/>
            <a:chOff x="3173975" y="707094"/>
            <a:chExt cx="8445533" cy="6172172"/>
          </a:xfrm>
        </p:grpSpPr>
        <p:pic>
          <p:nvPicPr>
            <p:cNvPr id="4100" name="Picture 4" descr="Communication Infographic Vector Art, Icons, and Graphics for Free Download">
              <a:extLst>
                <a:ext uri="{FF2B5EF4-FFF2-40B4-BE49-F238E27FC236}">
                  <a16:creationId xmlns:a16="http://schemas.microsoft.com/office/drawing/2014/main" id="{17C6068E-E1AC-F5CB-65AB-23AB035EDE84}"/>
                </a:ext>
              </a:extLst>
            </p:cNvPr>
            <p:cNvPicPr>
              <a:picLocks noChangeAspect="1" noChangeArrowheads="1"/>
            </p:cNvPicPr>
            <p:nvPr/>
          </p:nvPicPr>
          <p:blipFill rotWithShape="1">
            <a:blip r:embed="rId2">
              <a:clrChange>
                <a:clrFrom>
                  <a:srgbClr val="FFFDF8"/>
                </a:clrFrom>
                <a:clrTo>
                  <a:srgbClr val="FFFDF8">
                    <a:alpha val="0"/>
                  </a:srgbClr>
                </a:clrTo>
              </a:clrChange>
              <a:extLst>
                <a:ext uri="{28A0092B-C50C-407E-A947-70E740481C1C}">
                  <a14:useLocalDpi xmlns:a14="http://schemas.microsoft.com/office/drawing/2010/main" val="0"/>
                </a:ext>
              </a:extLst>
            </a:blip>
            <a:srcRect t="11313" b="20808"/>
            <a:stretch/>
          </p:blipFill>
          <p:spPr bwMode="auto">
            <a:xfrm>
              <a:off x="3196983" y="1309739"/>
              <a:ext cx="8205105" cy="55695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49FA1F0-0F8C-C01E-F1A8-00E6E1330AA1}"/>
                </a:ext>
              </a:extLst>
            </p:cNvPr>
            <p:cNvSpPr/>
            <p:nvPr/>
          </p:nvSpPr>
          <p:spPr>
            <a:xfrm>
              <a:off x="4531721" y="1586830"/>
              <a:ext cx="1510146" cy="5680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sp>
          <p:nvSpPr>
            <p:cNvPr id="5" name="Rectangle 4">
              <a:extLst>
                <a:ext uri="{FF2B5EF4-FFF2-40B4-BE49-F238E27FC236}">
                  <a16:creationId xmlns:a16="http://schemas.microsoft.com/office/drawing/2014/main" id="{01A45474-ED18-A232-9CFE-0761A6B0A0B2}"/>
                </a:ext>
              </a:extLst>
            </p:cNvPr>
            <p:cNvSpPr/>
            <p:nvPr/>
          </p:nvSpPr>
          <p:spPr>
            <a:xfrm>
              <a:off x="3173975" y="3755067"/>
              <a:ext cx="1510146" cy="5680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sp>
          <p:nvSpPr>
            <p:cNvPr id="6" name="Rectangle 5">
              <a:extLst>
                <a:ext uri="{FF2B5EF4-FFF2-40B4-BE49-F238E27FC236}">
                  <a16:creationId xmlns:a16="http://schemas.microsoft.com/office/drawing/2014/main" id="{BE5DEC33-35BD-32C8-26C9-015E2F6B69A7}"/>
                </a:ext>
              </a:extLst>
            </p:cNvPr>
            <p:cNvSpPr/>
            <p:nvPr/>
          </p:nvSpPr>
          <p:spPr>
            <a:xfrm>
              <a:off x="7966904" y="1302812"/>
              <a:ext cx="1510146" cy="5680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sp>
          <p:nvSpPr>
            <p:cNvPr id="7" name="Rectangle 6">
              <a:extLst>
                <a:ext uri="{FF2B5EF4-FFF2-40B4-BE49-F238E27FC236}">
                  <a16:creationId xmlns:a16="http://schemas.microsoft.com/office/drawing/2014/main" id="{8E0B289B-3315-6D3E-E8BA-94973719E650}"/>
                </a:ext>
              </a:extLst>
            </p:cNvPr>
            <p:cNvSpPr/>
            <p:nvPr/>
          </p:nvSpPr>
          <p:spPr>
            <a:xfrm>
              <a:off x="9712576" y="3810484"/>
              <a:ext cx="1510146" cy="5680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sp>
          <p:nvSpPr>
            <p:cNvPr id="8" name="Rectangle 7">
              <a:extLst>
                <a:ext uri="{FF2B5EF4-FFF2-40B4-BE49-F238E27FC236}">
                  <a16:creationId xmlns:a16="http://schemas.microsoft.com/office/drawing/2014/main" id="{C3DBB679-8FA4-2DA3-67DF-38F901538103}"/>
                </a:ext>
              </a:extLst>
            </p:cNvPr>
            <p:cNvSpPr/>
            <p:nvPr/>
          </p:nvSpPr>
          <p:spPr>
            <a:xfrm>
              <a:off x="8957503" y="5930230"/>
              <a:ext cx="1510146" cy="5680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sp>
          <p:nvSpPr>
            <p:cNvPr id="14" name="TextBox 13">
              <a:extLst>
                <a:ext uri="{FF2B5EF4-FFF2-40B4-BE49-F238E27FC236}">
                  <a16:creationId xmlns:a16="http://schemas.microsoft.com/office/drawing/2014/main" id="{4186B655-CF60-4E81-61BE-E1B155A64E72}"/>
                </a:ext>
              </a:extLst>
            </p:cNvPr>
            <p:cNvSpPr txBox="1"/>
            <p:nvPr/>
          </p:nvSpPr>
          <p:spPr>
            <a:xfrm>
              <a:off x="5616207" y="707094"/>
              <a:ext cx="3366655" cy="609454"/>
            </a:xfrm>
            <a:prstGeom prst="rect">
              <a:avLst/>
            </a:prstGeom>
            <a:noFill/>
          </p:spPr>
          <p:txBody>
            <a:bodyPr wrap="square">
              <a:spAutoFit/>
            </a:bodyPr>
            <a:lstStyle/>
            <a:p>
              <a:pPr algn="ctr" rtl="0">
                <a:spcBef>
                  <a:spcPts val="0"/>
                </a:spcBef>
                <a:spcAft>
                  <a:spcPts val="0"/>
                </a:spcAft>
              </a:pPr>
              <a:r>
                <a:rPr lang="en-US" sz="1400" b="1" i="1" u="none" strike="noStrike" dirty="0">
                  <a:solidFill>
                    <a:srgbClr val="000000"/>
                  </a:solidFill>
                  <a:effectLst/>
                  <a:latin typeface="Poppins" panose="00000500000000000000" pitchFamily="2" charset="0"/>
                </a:rPr>
                <a:t>A </a:t>
              </a:r>
              <a:r>
                <a:rPr lang="en-US" sz="1400" b="1" i="1" dirty="0" err="1">
                  <a:solidFill>
                    <a:srgbClr val="000000"/>
                  </a:solidFill>
                  <a:latin typeface="Poppins" panose="00000500000000000000" pitchFamily="2" charset="0"/>
                </a:rPr>
                <a:t>D</a:t>
              </a:r>
              <a:r>
                <a:rPr lang="en-US" sz="1400" b="1" i="1" u="none" strike="noStrike" dirty="0" err="1">
                  <a:solidFill>
                    <a:srgbClr val="000000"/>
                  </a:solidFill>
                  <a:effectLst/>
                  <a:latin typeface="Poppins" panose="00000500000000000000" pitchFamily="2" charset="0"/>
                </a:rPr>
                <a:t>eshi</a:t>
              </a:r>
              <a:r>
                <a:rPr lang="en-US" sz="1400" b="1" i="1" u="none" strike="noStrike" dirty="0">
                  <a:solidFill>
                    <a:srgbClr val="000000"/>
                  </a:solidFill>
                  <a:effectLst/>
                  <a:latin typeface="Poppins" panose="00000500000000000000" pitchFamily="2" charset="0"/>
                </a:rPr>
                <a:t> Brand of </a:t>
              </a:r>
              <a:br>
                <a:rPr lang="en-US" sz="1400" b="1" i="1" u="none" strike="noStrike" dirty="0">
                  <a:solidFill>
                    <a:srgbClr val="000000"/>
                  </a:solidFill>
                  <a:effectLst/>
                  <a:latin typeface="Poppins" panose="00000500000000000000" pitchFamily="2" charset="0"/>
                </a:rPr>
              </a:br>
              <a:r>
                <a:rPr lang="en-US" sz="1400" b="1" i="1" u="none" strike="noStrike" dirty="0">
                  <a:solidFill>
                    <a:srgbClr val="000000"/>
                  </a:solidFill>
                  <a:effectLst/>
                  <a:latin typeface="Poppins" panose="00000500000000000000" pitchFamily="2" charset="0"/>
                </a:rPr>
                <a:t>Global Standard</a:t>
              </a:r>
              <a:endParaRPr lang="en-US" sz="1400" b="1" i="1" dirty="0">
                <a:latin typeface="Poppins" panose="00000500000000000000" pitchFamily="2" charset="0"/>
              </a:endParaRPr>
            </a:p>
          </p:txBody>
        </p:sp>
        <p:sp>
          <p:nvSpPr>
            <p:cNvPr id="16" name="TextBox 15">
              <a:extLst>
                <a:ext uri="{FF2B5EF4-FFF2-40B4-BE49-F238E27FC236}">
                  <a16:creationId xmlns:a16="http://schemas.microsoft.com/office/drawing/2014/main" id="{6EA85ADA-E653-1515-EAAC-6892B2C25423}"/>
                </a:ext>
              </a:extLst>
            </p:cNvPr>
            <p:cNvSpPr txBox="1"/>
            <p:nvPr/>
          </p:nvSpPr>
          <p:spPr>
            <a:xfrm>
              <a:off x="8309667" y="1612623"/>
              <a:ext cx="2349734" cy="609454"/>
            </a:xfrm>
            <a:prstGeom prst="rect">
              <a:avLst/>
            </a:prstGeom>
            <a:noFill/>
          </p:spPr>
          <p:txBody>
            <a:bodyPr wrap="square">
              <a:spAutoFit/>
            </a:bodyPr>
            <a:lstStyle/>
            <a:p>
              <a:pPr algn="ctr" rtl="0">
                <a:spcBef>
                  <a:spcPts val="0"/>
                </a:spcBef>
                <a:spcAft>
                  <a:spcPts val="0"/>
                </a:spcAft>
              </a:pPr>
              <a:r>
                <a:rPr lang="en-US" sz="1400" b="1" i="1" u="none" strike="noStrike" dirty="0">
                  <a:solidFill>
                    <a:srgbClr val="000000"/>
                  </a:solidFill>
                  <a:effectLst/>
                  <a:latin typeface="Poppins" panose="00000500000000000000" pitchFamily="2" charset="0"/>
                </a:rPr>
                <a:t>Problem-solving Approach</a:t>
              </a:r>
              <a:endParaRPr lang="en-US" sz="1400" b="1" i="1" dirty="0">
                <a:latin typeface="Poppins" panose="00000500000000000000" pitchFamily="2" charset="0"/>
              </a:endParaRPr>
            </a:p>
          </p:txBody>
        </p:sp>
        <p:sp>
          <p:nvSpPr>
            <p:cNvPr id="17" name="Oval 16">
              <a:extLst>
                <a:ext uri="{FF2B5EF4-FFF2-40B4-BE49-F238E27FC236}">
                  <a16:creationId xmlns:a16="http://schemas.microsoft.com/office/drawing/2014/main" id="{35587DFC-05CF-A3C5-8928-16BDFBCF407E}"/>
                </a:ext>
              </a:extLst>
            </p:cNvPr>
            <p:cNvSpPr/>
            <p:nvPr/>
          </p:nvSpPr>
          <p:spPr>
            <a:xfrm>
              <a:off x="3929048" y="4733725"/>
              <a:ext cx="887497" cy="88749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sp>
          <p:nvSpPr>
            <p:cNvPr id="18" name="Oval 17">
              <a:extLst>
                <a:ext uri="{FF2B5EF4-FFF2-40B4-BE49-F238E27FC236}">
                  <a16:creationId xmlns:a16="http://schemas.microsoft.com/office/drawing/2014/main" id="{ED8B7437-E5EB-2295-00B4-A4104383FA60}"/>
                </a:ext>
              </a:extLst>
            </p:cNvPr>
            <p:cNvSpPr/>
            <p:nvPr/>
          </p:nvSpPr>
          <p:spPr>
            <a:xfrm>
              <a:off x="4816545" y="2590330"/>
              <a:ext cx="887497" cy="88749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sp>
          <p:nvSpPr>
            <p:cNvPr id="19" name="Oval 18">
              <a:extLst>
                <a:ext uri="{FF2B5EF4-FFF2-40B4-BE49-F238E27FC236}">
                  <a16:creationId xmlns:a16="http://schemas.microsoft.com/office/drawing/2014/main" id="{242B3229-35D8-CDFC-6200-E71ABEAFC606}"/>
                </a:ext>
              </a:extLst>
            </p:cNvPr>
            <p:cNvSpPr/>
            <p:nvPr/>
          </p:nvSpPr>
          <p:spPr>
            <a:xfrm>
              <a:off x="6906225" y="1702833"/>
              <a:ext cx="887497" cy="88749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sp>
          <p:nvSpPr>
            <p:cNvPr id="20" name="Oval 19">
              <a:extLst>
                <a:ext uri="{FF2B5EF4-FFF2-40B4-BE49-F238E27FC236}">
                  <a16:creationId xmlns:a16="http://schemas.microsoft.com/office/drawing/2014/main" id="{E352293F-64A7-7F56-027A-CC5ADAD731DA}"/>
                </a:ext>
              </a:extLst>
            </p:cNvPr>
            <p:cNvSpPr/>
            <p:nvPr/>
          </p:nvSpPr>
          <p:spPr>
            <a:xfrm>
              <a:off x="8974199" y="2593379"/>
              <a:ext cx="887497" cy="88749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pic>
          <p:nvPicPr>
            <p:cNvPr id="22" name="Picture 21">
              <a:extLst>
                <a:ext uri="{FF2B5EF4-FFF2-40B4-BE49-F238E27FC236}">
                  <a16:creationId xmlns:a16="http://schemas.microsoft.com/office/drawing/2014/main" id="{DE850660-E8F4-E8AD-B732-32EA0596682B}"/>
                </a:ext>
              </a:extLst>
            </p:cNvPr>
            <p:cNvPicPr>
              <a:picLocks noChangeAspect="1"/>
            </p:cNvPicPr>
            <p:nvPr/>
          </p:nvPicPr>
          <p:blipFill>
            <a:blip r:embed="rId3">
              <a:duotone>
                <a:schemeClr val="bg2">
                  <a:shade val="45000"/>
                  <a:satMod val="135000"/>
                </a:schemeClr>
                <a:prstClr val="white"/>
              </a:duotone>
            </a:blip>
            <a:stretch>
              <a:fillRect/>
            </a:stretch>
          </p:blipFill>
          <p:spPr>
            <a:xfrm>
              <a:off x="6983369" y="1835891"/>
              <a:ext cx="723014" cy="723014"/>
            </a:xfrm>
            <a:prstGeom prst="rect">
              <a:avLst/>
            </a:prstGeom>
          </p:spPr>
        </p:pic>
        <p:sp>
          <p:nvSpPr>
            <p:cNvPr id="23" name="TextBox 22">
              <a:extLst>
                <a:ext uri="{FF2B5EF4-FFF2-40B4-BE49-F238E27FC236}">
                  <a16:creationId xmlns:a16="http://schemas.microsoft.com/office/drawing/2014/main" id="{82BEC1A1-B59B-2FC4-53DF-89DC9FF511C9}"/>
                </a:ext>
              </a:extLst>
            </p:cNvPr>
            <p:cNvSpPr txBox="1"/>
            <p:nvPr/>
          </p:nvSpPr>
          <p:spPr>
            <a:xfrm>
              <a:off x="10008410" y="3774909"/>
              <a:ext cx="1611098" cy="609454"/>
            </a:xfrm>
            <a:prstGeom prst="rect">
              <a:avLst/>
            </a:prstGeom>
            <a:noFill/>
          </p:spPr>
          <p:txBody>
            <a:bodyPr wrap="square">
              <a:spAutoFit/>
            </a:bodyPr>
            <a:lstStyle/>
            <a:p>
              <a:pPr algn="ctr" rtl="0">
                <a:spcBef>
                  <a:spcPts val="0"/>
                </a:spcBef>
                <a:spcAft>
                  <a:spcPts val="0"/>
                </a:spcAft>
              </a:pPr>
              <a:r>
                <a:rPr lang="en-US" sz="1400" b="1" i="1" u="none" strike="noStrike" dirty="0">
                  <a:solidFill>
                    <a:srgbClr val="000000"/>
                  </a:solidFill>
                  <a:effectLst/>
                  <a:latin typeface="Poppins" panose="00000500000000000000" pitchFamily="2" charset="0"/>
                </a:rPr>
                <a:t>Visionary Perspective</a:t>
              </a:r>
              <a:endParaRPr lang="en-US" sz="1400" b="1" i="1" dirty="0">
                <a:latin typeface="Poppins" panose="00000500000000000000" pitchFamily="2" charset="0"/>
              </a:endParaRPr>
            </a:p>
          </p:txBody>
        </p:sp>
        <p:sp>
          <p:nvSpPr>
            <p:cNvPr id="24" name="TextBox 23">
              <a:extLst>
                <a:ext uri="{FF2B5EF4-FFF2-40B4-BE49-F238E27FC236}">
                  <a16:creationId xmlns:a16="http://schemas.microsoft.com/office/drawing/2014/main" id="{7ED42089-5F03-C669-4363-E4F4B89BF7D5}"/>
                </a:ext>
              </a:extLst>
            </p:cNvPr>
            <p:cNvSpPr txBox="1"/>
            <p:nvPr/>
          </p:nvSpPr>
          <p:spPr>
            <a:xfrm>
              <a:off x="3955400" y="1612623"/>
              <a:ext cx="2349734" cy="609454"/>
            </a:xfrm>
            <a:prstGeom prst="rect">
              <a:avLst/>
            </a:prstGeom>
            <a:noFill/>
          </p:spPr>
          <p:txBody>
            <a:bodyPr wrap="square">
              <a:spAutoFit/>
            </a:bodyPr>
            <a:lstStyle/>
            <a:p>
              <a:pPr algn="ctr" rtl="0">
                <a:spcBef>
                  <a:spcPts val="0"/>
                </a:spcBef>
                <a:spcAft>
                  <a:spcPts val="0"/>
                </a:spcAft>
              </a:pPr>
              <a:r>
                <a:rPr lang="en-US" sz="1400" b="1" i="1" u="none" strike="noStrike" dirty="0">
                  <a:solidFill>
                    <a:srgbClr val="000000"/>
                  </a:solidFill>
                  <a:effectLst/>
                  <a:latin typeface="Poppins" panose="00000500000000000000" pitchFamily="2" charset="0"/>
                </a:rPr>
                <a:t>Versatile and Adaptive</a:t>
              </a:r>
              <a:endParaRPr lang="en-US" sz="1400" b="1" i="1" dirty="0">
                <a:latin typeface="Poppins" panose="00000500000000000000" pitchFamily="2" charset="0"/>
              </a:endParaRPr>
            </a:p>
          </p:txBody>
        </p:sp>
        <p:sp>
          <p:nvSpPr>
            <p:cNvPr id="25" name="TextBox 24">
              <a:extLst>
                <a:ext uri="{FF2B5EF4-FFF2-40B4-BE49-F238E27FC236}">
                  <a16:creationId xmlns:a16="http://schemas.microsoft.com/office/drawing/2014/main" id="{F690C062-66B1-5EDF-82F2-7FFD83DD46A1}"/>
                </a:ext>
              </a:extLst>
            </p:cNvPr>
            <p:cNvSpPr txBox="1"/>
            <p:nvPr/>
          </p:nvSpPr>
          <p:spPr>
            <a:xfrm>
              <a:off x="3183857" y="3773457"/>
              <a:ext cx="1611098" cy="609454"/>
            </a:xfrm>
            <a:prstGeom prst="rect">
              <a:avLst/>
            </a:prstGeom>
            <a:noFill/>
          </p:spPr>
          <p:txBody>
            <a:bodyPr wrap="square">
              <a:spAutoFit/>
            </a:bodyPr>
            <a:lstStyle/>
            <a:p>
              <a:pPr algn="ctr" rtl="0">
                <a:spcBef>
                  <a:spcPts val="0"/>
                </a:spcBef>
                <a:spcAft>
                  <a:spcPts val="0"/>
                </a:spcAft>
              </a:pPr>
              <a:r>
                <a:rPr lang="en-US" sz="1400" b="1" i="1" u="none" strike="noStrike" dirty="0">
                  <a:solidFill>
                    <a:srgbClr val="000000"/>
                  </a:solidFill>
                  <a:effectLst/>
                  <a:latin typeface="Poppins" panose="00000500000000000000" pitchFamily="2" charset="0"/>
                </a:rPr>
                <a:t>Driven by Passion</a:t>
              </a:r>
              <a:endParaRPr lang="en-US" sz="1400" b="1" i="1" dirty="0">
                <a:latin typeface="Poppins" panose="00000500000000000000" pitchFamily="2" charset="0"/>
              </a:endParaRPr>
            </a:p>
          </p:txBody>
        </p:sp>
        <p:pic>
          <p:nvPicPr>
            <p:cNvPr id="27" name="Picture 26">
              <a:extLst>
                <a:ext uri="{FF2B5EF4-FFF2-40B4-BE49-F238E27FC236}">
                  <a16:creationId xmlns:a16="http://schemas.microsoft.com/office/drawing/2014/main" id="{EEADBFC5-C501-3A5B-B0CF-D226F32B4558}"/>
                </a:ext>
              </a:extLst>
            </p:cNvPr>
            <p:cNvPicPr>
              <a:picLocks noChangeAspect="1"/>
            </p:cNvPicPr>
            <p:nvPr/>
          </p:nvPicPr>
          <p:blipFill>
            <a:blip r:embed="rId4">
              <a:duotone>
                <a:schemeClr val="bg2">
                  <a:shade val="45000"/>
                  <a:satMod val="135000"/>
                </a:schemeClr>
                <a:prstClr val="white"/>
              </a:duotone>
            </a:blip>
            <a:stretch>
              <a:fillRect/>
            </a:stretch>
          </p:blipFill>
          <p:spPr>
            <a:xfrm>
              <a:off x="4889880" y="2703605"/>
              <a:ext cx="725395" cy="725395"/>
            </a:xfrm>
            <a:prstGeom prst="rect">
              <a:avLst/>
            </a:prstGeom>
          </p:spPr>
        </p:pic>
        <p:sp>
          <p:nvSpPr>
            <p:cNvPr id="28" name="Oval 27">
              <a:extLst>
                <a:ext uri="{FF2B5EF4-FFF2-40B4-BE49-F238E27FC236}">
                  <a16:creationId xmlns:a16="http://schemas.microsoft.com/office/drawing/2014/main" id="{E42AF7A1-E9C3-F2DC-9189-9B083E7BCC5A}"/>
                </a:ext>
              </a:extLst>
            </p:cNvPr>
            <p:cNvSpPr/>
            <p:nvPr/>
          </p:nvSpPr>
          <p:spPr>
            <a:xfrm>
              <a:off x="9861696" y="4710626"/>
              <a:ext cx="887497" cy="88749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i="1"/>
            </a:p>
          </p:txBody>
        </p:sp>
        <p:pic>
          <p:nvPicPr>
            <p:cNvPr id="30" name="Picture 29">
              <a:extLst>
                <a:ext uri="{FF2B5EF4-FFF2-40B4-BE49-F238E27FC236}">
                  <a16:creationId xmlns:a16="http://schemas.microsoft.com/office/drawing/2014/main" id="{FEDE250C-A004-4B76-9375-000385D17AA9}"/>
                </a:ext>
              </a:extLst>
            </p:cNvPr>
            <p:cNvPicPr>
              <a:picLocks noChangeAspect="1"/>
            </p:cNvPicPr>
            <p:nvPr/>
          </p:nvPicPr>
          <p:blipFill>
            <a:blip r:embed="rId5">
              <a:duotone>
                <a:schemeClr val="bg2">
                  <a:shade val="45000"/>
                  <a:satMod val="135000"/>
                </a:schemeClr>
                <a:prstClr val="white"/>
              </a:duotone>
            </a:blip>
            <a:stretch>
              <a:fillRect/>
            </a:stretch>
          </p:blipFill>
          <p:spPr>
            <a:xfrm>
              <a:off x="9093654" y="2742009"/>
              <a:ext cx="648586" cy="648586"/>
            </a:xfrm>
            <a:prstGeom prst="rect">
              <a:avLst/>
            </a:prstGeom>
          </p:spPr>
        </p:pic>
        <p:pic>
          <p:nvPicPr>
            <p:cNvPr id="4096" name="Picture 4095">
              <a:extLst>
                <a:ext uri="{FF2B5EF4-FFF2-40B4-BE49-F238E27FC236}">
                  <a16:creationId xmlns:a16="http://schemas.microsoft.com/office/drawing/2014/main" id="{52AA874E-DE91-2FEF-F45D-DFC417DBB09C}"/>
                </a:ext>
              </a:extLst>
            </p:cNvPr>
            <p:cNvPicPr>
              <a:picLocks noChangeAspect="1"/>
            </p:cNvPicPr>
            <p:nvPr/>
          </p:nvPicPr>
          <p:blipFill>
            <a:blip r:embed="rId6">
              <a:duotone>
                <a:schemeClr val="bg2">
                  <a:shade val="45000"/>
                  <a:satMod val="135000"/>
                </a:schemeClr>
                <a:prstClr val="white"/>
              </a:duotone>
            </a:blip>
            <a:stretch>
              <a:fillRect/>
            </a:stretch>
          </p:blipFill>
          <p:spPr>
            <a:xfrm>
              <a:off x="9921075" y="4816011"/>
              <a:ext cx="679085" cy="679085"/>
            </a:xfrm>
            <a:prstGeom prst="rect">
              <a:avLst/>
            </a:prstGeom>
          </p:spPr>
        </p:pic>
        <p:pic>
          <p:nvPicPr>
            <p:cNvPr id="4104" name="Picture 4103">
              <a:extLst>
                <a:ext uri="{FF2B5EF4-FFF2-40B4-BE49-F238E27FC236}">
                  <a16:creationId xmlns:a16="http://schemas.microsoft.com/office/drawing/2014/main" id="{228872D2-A301-4EB7-B3DA-9F23FC78DB74}"/>
                </a:ext>
              </a:extLst>
            </p:cNvPr>
            <p:cNvPicPr>
              <a:picLocks noChangeAspect="1"/>
            </p:cNvPicPr>
            <p:nvPr/>
          </p:nvPicPr>
          <p:blipFill>
            <a:blip r:embed="rId7">
              <a:duotone>
                <a:schemeClr val="bg2">
                  <a:shade val="45000"/>
                  <a:satMod val="135000"/>
                </a:schemeClr>
                <a:prstClr val="white"/>
              </a:duotone>
            </a:blip>
            <a:stretch>
              <a:fillRect/>
            </a:stretch>
          </p:blipFill>
          <p:spPr>
            <a:xfrm>
              <a:off x="4025575" y="4772011"/>
              <a:ext cx="725395" cy="725395"/>
            </a:xfrm>
            <a:prstGeom prst="rect">
              <a:avLst/>
            </a:prstGeom>
          </p:spPr>
        </p:pic>
        <p:pic>
          <p:nvPicPr>
            <p:cNvPr id="2" name="Picture 1">
              <a:extLst>
                <a:ext uri="{FF2B5EF4-FFF2-40B4-BE49-F238E27FC236}">
                  <a16:creationId xmlns:a16="http://schemas.microsoft.com/office/drawing/2014/main" id="{9B84996C-CACE-3B4A-9ACF-3E5440C4A9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41923" y="4321546"/>
              <a:ext cx="1608684" cy="1608684"/>
            </a:xfrm>
            <a:prstGeom prst="rect">
              <a:avLst/>
            </a:prstGeom>
          </p:spPr>
        </p:pic>
      </p:grpSp>
    </p:spTree>
    <p:extLst>
      <p:ext uri="{BB962C8B-B14F-4D97-AF65-F5344CB8AC3E}">
        <p14:creationId xmlns:p14="http://schemas.microsoft.com/office/powerpoint/2010/main" val="374189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B31933-AD1B-ECD2-1EE9-0F3399596CB6}"/>
              </a:ext>
            </a:extLst>
          </p:cNvPr>
          <p:cNvSpPr txBox="1"/>
          <p:nvPr/>
        </p:nvSpPr>
        <p:spPr>
          <a:xfrm>
            <a:off x="1681316" y="537695"/>
            <a:ext cx="882936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strike="noStrike" kern="1200" cap="none" spc="0" normalizeH="0" baseline="0" noProof="0" dirty="0">
                <a:ln>
                  <a:noFill/>
                </a:ln>
                <a:effectLst/>
                <a:uLnTx/>
                <a:uFillTx/>
                <a:latin typeface="Poppins" panose="00000500000000000000" pitchFamily="2" charset="0"/>
                <a:cs typeface="Poppins" panose="00000500000000000000" pitchFamily="2" charset="0"/>
              </a:rPr>
              <a:t>OUR MOTTO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Poppins" panose="00000500000000000000" pitchFamily="2" charset="0"/>
                <a:cs typeface="Poppins" panose="00000500000000000000" pitchFamily="2" charset="0"/>
              </a:rPr>
              <a:t>A MARRIAGE BETWEEN STRATEGY &amp; CREATIVE</a:t>
            </a:r>
            <a:endParaRPr kumimoji="0" lang="en-US" sz="2800" b="1" i="0" u="none" strike="noStrike" kern="1200" cap="none" spc="0" normalizeH="0" baseline="0" noProof="0" dirty="0">
              <a:ln>
                <a:noFill/>
              </a:ln>
              <a:effectLst/>
              <a:uLnTx/>
              <a:uFillTx/>
              <a:latin typeface="Poppins" panose="00000500000000000000" pitchFamily="2" charset="0"/>
              <a:cs typeface="Poppins" panose="00000500000000000000" pitchFamily="2" charset="0"/>
            </a:endParaRPr>
          </a:p>
        </p:txBody>
      </p:sp>
      <p:sp>
        <p:nvSpPr>
          <p:cNvPr id="2" name="Rectangle: Rounded Corners 1">
            <a:extLst>
              <a:ext uri="{FF2B5EF4-FFF2-40B4-BE49-F238E27FC236}">
                <a16:creationId xmlns:a16="http://schemas.microsoft.com/office/drawing/2014/main" id="{67C67A19-E8DC-539D-C7A0-797D815A44B3}"/>
              </a:ext>
            </a:extLst>
          </p:cNvPr>
          <p:cNvSpPr/>
          <p:nvPr/>
        </p:nvSpPr>
        <p:spPr>
          <a:xfrm>
            <a:off x="1681316" y="2314053"/>
            <a:ext cx="2743200" cy="1828800"/>
          </a:xfrm>
          <a:prstGeom prst="round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STRATEGIC</a:t>
            </a:r>
            <a:br>
              <a:rPr kumimoji="0" lang="en-US" sz="32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br>
            <a:r>
              <a:rPr kumimoji="0" lang="en-US" sz="32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SPACE</a:t>
            </a:r>
            <a:endParaRPr kumimoji="0" lang="en-US" sz="28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endParaRPr>
          </a:p>
        </p:txBody>
      </p:sp>
      <p:sp>
        <p:nvSpPr>
          <p:cNvPr id="3" name="Rectangle: Rounded Corners 2">
            <a:extLst>
              <a:ext uri="{FF2B5EF4-FFF2-40B4-BE49-F238E27FC236}">
                <a16:creationId xmlns:a16="http://schemas.microsoft.com/office/drawing/2014/main" id="{8929187D-223A-63FD-5903-B573DF75AB44}"/>
              </a:ext>
            </a:extLst>
          </p:cNvPr>
          <p:cNvSpPr/>
          <p:nvPr/>
        </p:nvSpPr>
        <p:spPr>
          <a:xfrm>
            <a:off x="7467600" y="3792188"/>
            <a:ext cx="2743200" cy="1828800"/>
          </a:xfrm>
          <a:prstGeom prst="round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CREATIVE</a:t>
            </a:r>
            <a:br>
              <a:rPr kumimoji="0" lang="en-US" sz="32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br>
            <a:r>
              <a:rPr kumimoji="0" lang="en-US" sz="32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rPr>
              <a:t>HOOK</a:t>
            </a:r>
            <a:endParaRPr kumimoji="0" lang="en-US" sz="2800" b="1" i="0" u="none" strike="noStrike" kern="1200" cap="none" spc="0" normalizeH="0" baseline="0" noProof="0" dirty="0">
              <a:ln>
                <a:noFill/>
              </a:ln>
              <a:solidFill>
                <a:prstClr val="white"/>
              </a:solidFill>
              <a:effectLst/>
              <a:uLnTx/>
              <a:uFillTx/>
              <a:latin typeface="Poppins" panose="00000500000000000000" pitchFamily="2" charset="0"/>
              <a:ea typeface="+mn-ea"/>
              <a:cs typeface="Poppins" panose="00000500000000000000" pitchFamily="2" charset="0"/>
            </a:endParaRPr>
          </a:p>
        </p:txBody>
      </p:sp>
      <p:cxnSp>
        <p:nvCxnSpPr>
          <p:cNvPr id="8" name="Connector: Elbow 7">
            <a:extLst>
              <a:ext uri="{FF2B5EF4-FFF2-40B4-BE49-F238E27FC236}">
                <a16:creationId xmlns:a16="http://schemas.microsoft.com/office/drawing/2014/main" id="{56698BC7-421C-35B2-0D66-A95DF2F961C3}"/>
              </a:ext>
            </a:extLst>
          </p:cNvPr>
          <p:cNvCxnSpPr>
            <a:cxnSpLocks/>
            <a:stCxn id="2" idx="3"/>
            <a:endCxn id="3" idx="1"/>
          </p:cNvCxnSpPr>
          <p:nvPr/>
        </p:nvCxnSpPr>
        <p:spPr>
          <a:xfrm>
            <a:off x="4424516" y="3228453"/>
            <a:ext cx="3043084" cy="1478135"/>
          </a:xfrm>
          <a:prstGeom prst="bentConnector3">
            <a:avLst>
              <a:gd name="adj1" fmla="val 50000"/>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79D0E24-A4A1-EEFE-20AD-CFE62E3811F9}"/>
              </a:ext>
            </a:extLst>
          </p:cNvPr>
          <p:cNvSpPr txBox="1"/>
          <p:nvPr/>
        </p:nvSpPr>
        <p:spPr>
          <a:xfrm>
            <a:off x="1681316" y="4312381"/>
            <a:ext cx="304308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Poppins" panose="00000500000000000000" pitchFamily="2" charset="0"/>
                <a:ea typeface="+mn-ea"/>
                <a:cs typeface="Poppins" panose="00000500000000000000" pitchFamily="2" charset="0"/>
              </a:rPr>
              <a:t>A well-defined core thought, stemming </a:t>
            </a:r>
            <a:br>
              <a:rPr kumimoji="0" lang="en-US" sz="1800" b="0" i="0" u="none" strike="noStrike" kern="1200" cap="none" spc="0" normalizeH="0" baseline="0" noProof="0" dirty="0">
                <a:ln>
                  <a:noFill/>
                </a:ln>
                <a:effectLst/>
                <a:uLnTx/>
                <a:uFillTx/>
                <a:latin typeface="Poppins" panose="00000500000000000000" pitchFamily="2" charset="0"/>
                <a:ea typeface="+mn-ea"/>
                <a:cs typeface="Poppins" panose="00000500000000000000" pitchFamily="2" charset="0"/>
              </a:rPr>
            </a:br>
            <a:r>
              <a:rPr kumimoji="0" lang="en-US" sz="1800" b="0" i="0" u="none" strike="noStrike" kern="1200" cap="none" spc="0" normalizeH="0" baseline="0" noProof="0" dirty="0">
                <a:ln>
                  <a:noFill/>
                </a:ln>
                <a:effectLst/>
                <a:uLnTx/>
                <a:uFillTx/>
                <a:latin typeface="Poppins" panose="00000500000000000000" pitchFamily="2" charset="0"/>
                <a:ea typeface="+mn-ea"/>
                <a:cs typeface="Poppins" panose="00000500000000000000" pitchFamily="2" charset="0"/>
              </a:rPr>
              <a:t>from insights.</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B331F5DE-CCD4-12AD-F9D2-DCEB26B381E1}"/>
              </a:ext>
            </a:extLst>
          </p:cNvPr>
          <p:cNvSpPr txBox="1"/>
          <p:nvPr/>
        </p:nvSpPr>
        <p:spPr>
          <a:xfrm>
            <a:off x="7467600" y="2711507"/>
            <a:ext cx="304308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Poppins" panose="00000500000000000000" pitchFamily="2" charset="0"/>
                <a:ea typeface="+mn-ea"/>
                <a:cs typeface="Poppins" panose="00000500000000000000" pitchFamily="2" charset="0"/>
              </a:rPr>
              <a:t>Unique creative techniques</a:t>
            </a:r>
            <a:r>
              <a:rPr lang="en-US" dirty="0">
                <a:latin typeface="Poppins" panose="00000500000000000000" pitchFamily="2" charset="0"/>
                <a:cs typeface="Poppins" panose="00000500000000000000" pitchFamily="2" charset="0"/>
              </a:rPr>
              <a:t> to deliver</a:t>
            </a:r>
            <a:br>
              <a:rPr lang="en-US" dirty="0">
                <a:latin typeface="Poppins" panose="00000500000000000000" pitchFamily="2" charset="0"/>
                <a:cs typeface="Poppins" panose="00000500000000000000" pitchFamily="2" charset="0"/>
              </a:rPr>
            </a:br>
            <a:r>
              <a:rPr lang="en-US" dirty="0">
                <a:latin typeface="Poppins" panose="00000500000000000000" pitchFamily="2" charset="0"/>
                <a:cs typeface="Poppins" panose="00000500000000000000" pitchFamily="2" charset="0"/>
              </a:rPr>
              <a:t>the message</a:t>
            </a:r>
            <a:endParaRPr kumimoji="0" lang="en-US" sz="1800" b="0" i="0" u="none" strike="noStrike" kern="1200" cap="none" spc="0" normalizeH="0" baseline="0" noProof="0" dirty="0">
              <a:ln>
                <a:noFill/>
              </a:ln>
              <a:effectLst/>
              <a:uLnTx/>
              <a:uFillTx/>
              <a:latin typeface="Calibri" panose="020F0502020204030204"/>
              <a:ea typeface="+mn-ea"/>
              <a:cs typeface="+mn-cs"/>
            </a:endParaRPr>
          </a:p>
        </p:txBody>
      </p:sp>
      <p:pic>
        <p:nvPicPr>
          <p:cNvPr id="4" name="Picture 8" descr="How Google Built Its 3-D Interactive Rubik's Cube Doodle | WIRED">
            <a:extLst>
              <a:ext uri="{FF2B5EF4-FFF2-40B4-BE49-F238E27FC236}">
                <a16:creationId xmlns:a16="http://schemas.microsoft.com/office/drawing/2014/main" id="{675F5F62-FBA1-7D8B-CA7B-D3463A8B5F8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0889" y="2314053"/>
            <a:ext cx="2270338" cy="22703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A7CFB06-7894-E5F6-9BE1-C86726CA711C}"/>
              </a:ext>
            </a:extLst>
          </p:cNvPr>
          <p:cNvPicPr>
            <a:picLocks noChangeAspect="1"/>
          </p:cNvPicPr>
          <p:nvPr/>
        </p:nvPicPr>
        <p:blipFill rotWithShape="1">
          <a:blip r:embed="rId3">
            <a:extLst>
              <a:ext uri="{28A0092B-C50C-407E-A947-70E740481C1C}">
                <a14:useLocalDpi xmlns:a14="http://schemas.microsoft.com/office/drawing/2010/main" val="0"/>
              </a:ext>
            </a:extLst>
          </a:blip>
          <a:srcRect l="7318"/>
          <a:stretch/>
        </p:blipFill>
        <p:spPr>
          <a:xfrm>
            <a:off x="9219316" y="5778339"/>
            <a:ext cx="991484" cy="782512"/>
          </a:xfrm>
          <a:prstGeom prst="rect">
            <a:avLst/>
          </a:prstGeom>
        </p:spPr>
      </p:pic>
      <p:pic>
        <p:nvPicPr>
          <p:cNvPr id="9" name="Picture 8">
            <a:extLst>
              <a:ext uri="{FF2B5EF4-FFF2-40B4-BE49-F238E27FC236}">
                <a16:creationId xmlns:a16="http://schemas.microsoft.com/office/drawing/2014/main" id="{140769BF-5B51-523C-26B8-69E5EC793F86}"/>
              </a:ext>
            </a:extLst>
          </p:cNvPr>
          <p:cNvPicPr>
            <a:picLocks noChangeAspect="1"/>
          </p:cNvPicPr>
          <p:nvPr/>
        </p:nvPicPr>
        <p:blipFill rotWithShape="1">
          <a:blip r:embed="rId4">
            <a:extLst>
              <a:ext uri="{28A0092B-C50C-407E-A947-70E740481C1C}">
                <a14:useLocalDpi xmlns:a14="http://schemas.microsoft.com/office/drawing/2010/main" val="0"/>
              </a:ext>
            </a:extLst>
          </a:blip>
          <a:srcRect t="7244" r="12743"/>
          <a:stretch/>
        </p:blipFill>
        <p:spPr>
          <a:xfrm>
            <a:off x="1781444" y="1520924"/>
            <a:ext cx="589968" cy="648572"/>
          </a:xfrm>
          <a:prstGeom prst="rect">
            <a:avLst/>
          </a:prstGeom>
        </p:spPr>
      </p:pic>
    </p:spTree>
    <p:extLst>
      <p:ext uri="{BB962C8B-B14F-4D97-AF65-F5344CB8AC3E}">
        <p14:creationId xmlns:p14="http://schemas.microsoft.com/office/powerpoint/2010/main" val="3070180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1D7A57-B15D-A2BA-3398-5B45B05F3838}"/>
              </a:ext>
            </a:extLst>
          </p:cNvPr>
          <p:cNvGrpSpPr/>
          <p:nvPr/>
        </p:nvGrpSpPr>
        <p:grpSpPr>
          <a:xfrm>
            <a:off x="3258179" y="1932473"/>
            <a:ext cx="5675642" cy="2993054"/>
            <a:chOff x="3258179" y="2138476"/>
            <a:chExt cx="5675642" cy="2993054"/>
          </a:xfrm>
        </p:grpSpPr>
        <p:sp>
          <p:nvSpPr>
            <p:cNvPr id="45" name="Rectangle 44">
              <a:extLst>
                <a:ext uri="{FF2B5EF4-FFF2-40B4-BE49-F238E27FC236}">
                  <a16:creationId xmlns:a16="http://schemas.microsoft.com/office/drawing/2014/main" id="{FFE9045E-0E79-4C2A-BFFE-A5F84052E521}"/>
                </a:ext>
              </a:extLst>
            </p:cNvPr>
            <p:cNvSpPr/>
            <p:nvPr/>
          </p:nvSpPr>
          <p:spPr>
            <a:xfrm>
              <a:off x="3258179" y="3833446"/>
              <a:ext cx="5675642" cy="1298084"/>
            </a:xfrm>
            <a:prstGeom prst="rect">
              <a:avLst/>
            </a:prstGeom>
          </p:spPr>
          <p:txBody>
            <a:bodyPr wrap="square"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300" normalizeH="0" baseline="0" noProof="0" dirty="0">
                  <a:ln>
                    <a:noFill/>
                  </a:ln>
                  <a:solidFill>
                    <a:prstClr val="white"/>
                  </a:solidFill>
                  <a:effectLst/>
                  <a:uLnTx/>
                  <a:uFillTx/>
                  <a:latin typeface="Poppins" panose="00000500000000000000" pitchFamily="2" charset="0"/>
                  <a:cs typeface="Poppins" panose="00000500000000000000" pitchFamily="2" charset="0"/>
                </a:rPr>
                <a:t>MARKS THE SPOT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300" normalizeH="0" baseline="0" noProof="0" dirty="0">
                  <a:ln>
                    <a:noFill/>
                  </a:ln>
                  <a:solidFill>
                    <a:prstClr val="white"/>
                  </a:solidFill>
                  <a:effectLst/>
                  <a:uLnTx/>
                  <a:uFillTx/>
                  <a:latin typeface="Poppins" panose="00000500000000000000" pitchFamily="2" charset="0"/>
                  <a:cs typeface="Poppins" panose="00000500000000000000" pitchFamily="2" charset="0"/>
                </a:rPr>
                <a:t>PAST CAMPAIGNS</a:t>
              </a:r>
              <a:endParaRPr kumimoji="0" lang="en-US" sz="3200" b="0" i="0" u="none" strike="noStrike" kern="1200" cap="none" spc="30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pic>
          <p:nvPicPr>
            <p:cNvPr id="3" name="Picture 2">
              <a:extLst>
                <a:ext uri="{FF2B5EF4-FFF2-40B4-BE49-F238E27FC236}">
                  <a16:creationId xmlns:a16="http://schemas.microsoft.com/office/drawing/2014/main" id="{CA7BD19C-0449-901E-F09A-0C207282A9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8621" y="2138476"/>
              <a:ext cx="1754758" cy="1754758"/>
            </a:xfrm>
            <a:prstGeom prst="rect">
              <a:avLst/>
            </a:prstGeom>
          </p:spPr>
        </p:pic>
      </p:grpSp>
    </p:spTree>
    <p:extLst>
      <p:ext uri="{BB962C8B-B14F-4D97-AF65-F5344CB8AC3E}">
        <p14:creationId xmlns:p14="http://schemas.microsoft.com/office/powerpoint/2010/main" val="1087903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ow Google Built Its 3-D Interactive Rubik's Cube Doodle | WIRED">
            <a:extLst>
              <a:ext uri="{FF2B5EF4-FFF2-40B4-BE49-F238E27FC236}">
                <a16:creationId xmlns:a16="http://schemas.microsoft.com/office/drawing/2014/main" id="{DEA2AC07-130F-40D1-6660-04FA4AFFFE3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9280" y="1919237"/>
            <a:ext cx="4313766" cy="431376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29819EF0-FA6C-7133-B853-A9E2211B7177}"/>
              </a:ext>
            </a:extLst>
          </p:cNvPr>
          <p:cNvGrpSpPr>
            <a:grpSpLocks noChangeAspect="1"/>
          </p:cNvGrpSpPr>
          <p:nvPr/>
        </p:nvGrpSpPr>
        <p:grpSpPr>
          <a:xfrm>
            <a:off x="6894816" y="2055632"/>
            <a:ext cx="4508290" cy="3150147"/>
            <a:chOff x="6916081" y="1969818"/>
            <a:chExt cx="4508290" cy="3150147"/>
          </a:xfrm>
        </p:grpSpPr>
        <p:sp>
          <p:nvSpPr>
            <p:cNvPr id="5" name="TextBox 4">
              <a:extLst>
                <a:ext uri="{FF2B5EF4-FFF2-40B4-BE49-F238E27FC236}">
                  <a16:creationId xmlns:a16="http://schemas.microsoft.com/office/drawing/2014/main" id="{EB4777E3-A037-D8DA-5F2F-86565872C25E}"/>
                </a:ext>
              </a:extLst>
            </p:cNvPr>
            <p:cNvSpPr txBox="1"/>
            <p:nvPr/>
          </p:nvSpPr>
          <p:spPr>
            <a:xfrm>
              <a:off x="6916081" y="2312134"/>
              <a:ext cx="4508290" cy="2554545"/>
            </a:xfrm>
            <a:prstGeom prst="rect">
              <a:avLst/>
            </a:prstGeom>
            <a:noFill/>
          </p:spPr>
          <p:txBody>
            <a:bodyPr wrap="square">
              <a:spAutoFit/>
            </a:bodyPr>
            <a:lstStyle/>
            <a:p>
              <a:pPr rtl="0">
                <a:spcBef>
                  <a:spcPts val="0"/>
                </a:spcBef>
                <a:spcAft>
                  <a:spcPts val="0"/>
                </a:spcAft>
              </a:pPr>
              <a:r>
                <a:rPr lang="en-US" sz="3200" b="1" i="0" dirty="0">
                  <a:solidFill>
                    <a:srgbClr val="000000"/>
                  </a:solidFill>
                  <a:effectLst/>
                  <a:latin typeface="Poppins" panose="00000500000000000000" pitchFamily="2" charset="0"/>
                </a:rPr>
                <a:t>The time we harnessed the power of </a:t>
              </a:r>
              <a:r>
                <a:rPr lang="en-US" sz="3200" b="1" dirty="0">
                  <a:solidFill>
                    <a:srgbClr val="000000"/>
                  </a:solidFill>
                  <a:latin typeface="Poppins" panose="00000500000000000000" pitchFamily="2" charset="0"/>
                </a:rPr>
                <a:t>insights </a:t>
              </a:r>
              <a:r>
                <a:rPr lang="en-US" sz="3200" b="1" i="0" dirty="0">
                  <a:solidFill>
                    <a:srgbClr val="000000"/>
                  </a:solidFill>
                  <a:effectLst/>
                  <a:latin typeface="Poppins" panose="00000500000000000000" pitchFamily="2" charset="0"/>
                </a:rPr>
                <a:t>with creativity to</a:t>
              </a:r>
              <a:br>
                <a:rPr lang="en-US" sz="3200" b="1" i="0" dirty="0">
                  <a:solidFill>
                    <a:srgbClr val="000000"/>
                  </a:solidFill>
                  <a:effectLst/>
                  <a:latin typeface="Poppins" panose="00000500000000000000" pitchFamily="2" charset="0"/>
                </a:rPr>
              </a:br>
              <a:r>
                <a:rPr lang="en-US" sz="3200" b="1" i="0" dirty="0">
                  <a:solidFill>
                    <a:srgbClr val="000000"/>
                  </a:solidFill>
                  <a:effectLst/>
                  <a:latin typeface="Poppins" panose="00000500000000000000" pitchFamily="2" charset="0"/>
                </a:rPr>
                <a:t>build strong brands</a:t>
              </a:r>
              <a:endParaRPr lang="en-US" sz="4800" b="1" dirty="0">
                <a:solidFill>
                  <a:schemeClr val="tx1">
                    <a:lumMod val="85000"/>
                    <a:lumOff val="15000"/>
                  </a:schemeClr>
                </a:solidFill>
                <a:effectLst/>
                <a:latin typeface="Poppins" panose="00000500000000000000" pitchFamily="2" charset="0"/>
                <a:cs typeface="Poppins" panose="00000500000000000000" pitchFamily="2" charset="0"/>
              </a:endParaRPr>
            </a:p>
          </p:txBody>
        </p:sp>
        <p:cxnSp>
          <p:nvCxnSpPr>
            <p:cNvPr id="3" name="Straight Connector 2">
              <a:extLst>
                <a:ext uri="{FF2B5EF4-FFF2-40B4-BE49-F238E27FC236}">
                  <a16:creationId xmlns:a16="http://schemas.microsoft.com/office/drawing/2014/main" id="{0FCF32DB-280D-599A-EC3E-0F57B040FCEE}"/>
                </a:ext>
              </a:extLst>
            </p:cNvPr>
            <p:cNvCxnSpPr/>
            <p:nvPr/>
          </p:nvCxnSpPr>
          <p:spPr>
            <a:xfrm>
              <a:off x="7012250" y="1969818"/>
              <a:ext cx="1521696"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EE6897F-18F3-A494-68A7-BE02189B3ECA}"/>
                </a:ext>
              </a:extLst>
            </p:cNvPr>
            <p:cNvCxnSpPr/>
            <p:nvPr/>
          </p:nvCxnSpPr>
          <p:spPr>
            <a:xfrm>
              <a:off x="7012250" y="5119965"/>
              <a:ext cx="1521696" cy="0"/>
            </a:xfrm>
            <a:prstGeom prst="line">
              <a:avLst/>
            </a:prstGeom>
            <a:ln w="38100">
              <a:solidFill>
                <a:srgbClr val="F68C1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07598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6CB5F2-9A33-0F50-8883-D5C38D228993}"/>
              </a:ext>
            </a:extLst>
          </p:cNvPr>
          <p:cNvSpPr/>
          <p:nvPr/>
        </p:nvSpPr>
        <p:spPr>
          <a:xfrm>
            <a:off x="1" y="-30996"/>
            <a:ext cx="3433481" cy="6888996"/>
          </a:xfrm>
          <a:prstGeom prst="rect">
            <a:avLst/>
          </a:prstGeom>
          <a:gradFill>
            <a:gsLst>
              <a:gs pos="100000">
                <a:srgbClr val="D74D57"/>
              </a:gs>
              <a:gs pos="0">
                <a:srgbClr val="EF8B25"/>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8C1F"/>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A2BCBC6C-3E68-8AE4-770E-E9AAE2CE9B41}"/>
              </a:ext>
            </a:extLst>
          </p:cNvPr>
          <p:cNvSpPr>
            <a:spLocks noGrp="1"/>
          </p:cNvSpPr>
          <p:nvPr>
            <p:ph type="title"/>
          </p:nvPr>
        </p:nvSpPr>
        <p:spPr>
          <a:xfrm>
            <a:off x="533766" y="1736515"/>
            <a:ext cx="2523200" cy="3384970"/>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40000"/>
                    <a:lumOff val="60000"/>
                  </a:schemeClr>
                </a:solidFill>
                <a:effectLst/>
                <a:uLnTx/>
                <a:uFillTx/>
                <a:latin typeface="Poppins" panose="00000500000000000000" pitchFamily="2" charset="0"/>
                <a:cs typeface="Poppins" panose="00000500000000000000" pitchFamily="2" charset="0"/>
              </a:rPr>
              <a:t>THE JOURNEY OF BANGLALINK</a:t>
            </a:r>
            <a:br>
              <a:rPr kumimoji="0" lang="en-US" sz="36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br>
              <a:rPr kumimoji="0" lang="en-US" sz="36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br>
            <a:r>
              <a:rPr kumimoji="0" lang="en-US" sz="2800" b="1" i="0" u="none" strike="noStrike" kern="1200" cap="none" spc="0" normalizeH="0" baseline="0" noProof="0" dirty="0">
                <a:ln>
                  <a:noFill/>
                </a:ln>
                <a:solidFill>
                  <a:schemeClr val="bg1"/>
                </a:solidFill>
                <a:effectLst/>
                <a:uLnTx/>
                <a:uFillTx/>
                <a:latin typeface="Poppins" panose="00000500000000000000" pitchFamily="2" charset="0"/>
                <a:cs typeface="Poppins" panose="00000500000000000000" pitchFamily="2" charset="0"/>
              </a:rPr>
              <a:t>FROM VFM TO A DIGITAL BRAND</a:t>
            </a:r>
            <a:endParaRPr kumimoji="0" lang="en-US" sz="2800" b="1" i="0" u="none" strike="noStrike" kern="1200" cap="none" spc="-150" normalizeH="0" baseline="0" noProof="0" dirty="0">
              <a:ln>
                <a:noFill/>
              </a:ln>
              <a:solidFill>
                <a:schemeClr val="bg1"/>
              </a:solidFill>
              <a:effectLst/>
              <a:uLnTx/>
              <a:uFillTx/>
              <a:latin typeface="Poppins" panose="00000500000000000000" pitchFamily="2" charset="0"/>
              <a:cs typeface="Poppins" panose="00000500000000000000" pitchFamily="2" charset="0"/>
            </a:endParaRPr>
          </a:p>
        </p:txBody>
      </p:sp>
      <p:sp>
        <p:nvSpPr>
          <p:cNvPr id="20" name="Rectangle 19">
            <a:extLst>
              <a:ext uri="{FF2B5EF4-FFF2-40B4-BE49-F238E27FC236}">
                <a16:creationId xmlns:a16="http://schemas.microsoft.com/office/drawing/2014/main" id="{54BF50BE-E9EE-EE12-110D-64E5A7A4DF50}"/>
              </a:ext>
            </a:extLst>
          </p:cNvPr>
          <p:cNvSpPr/>
          <p:nvPr/>
        </p:nvSpPr>
        <p:spPr>
          <a:xfrm>
            <a:off x="4211656" y="535446"/>
            <a:ext cx="4210493" cy="437091"/>
          </a:xfrm>
          <a:prstGeom prst="rect">
            <a:avLst/>
          </a:prstGeom>
        </p:spPr>
        <p:txBody>
          <a:bodyPr wrap="square"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normalizeH="0" baseline="0" noProof="0" dirty="0">
                <a:ln>
                  <a:noFill/>
                </a:ln>
                <a:gradFill>
                  <a:gsLst>
                    <a:gs pos="100000">
                      <a:srgbClr val="F68C1F"/>
                    </a:gs>
                    <a:gs pos="0">
                      <a:srgbClr val="DD5151"/>
                    </a:gs>
                  </a:gsLst>
                  <a:path path="circle">
                    <a:fillToRect l="100000" t="100000"/>
                  </a:path>
                </a:gradFill>
                <a:effectLst/>
                <a:uLnTx/>
                <a:uFillTx/>
                <a:latin typeface="Poppins" panose="00000500000000000000" pitchFamily="2" charset="0"/>
                <a:cs typeface="Poppins" panose="00000500000000000000" pitchFamily="2" charset="0"/>
              </a:rPr>
              <a:t>WHAT WAS THE PROBLEM?</a:t>
            </a:r>
            <a:br>
              <a:rPr lang="en-US" sz="1200" b="1" spc="300" dirty="0">
                <a:solidFill>
                  <a:prstClr val="black">
                    <a:lumMod val="75000"/>
                    <a:lumOff val="25000"/>
                  </a:prstClr>
                </a:solidFill>
                <a:latin typeface="Poppins" panose="00000500000000000000" pitchFamily="2" charset="0"/>
                <a:cs typeface="Rajdhani" panose="02000000000000000000" pitchFamily="2" charset="0"/>
              </a:rPr>
            </a:br>
            <a:endParaRPr lang="en-US" sz="1200" b="1" spc="300" dirty="0">
              <a:solidFill>
                <a:prstClr val="black">
                  <a:lumMod val="75000"/>
                  <a:lumOff val="25000"/>
                </a:prstClr>
              </a:solidFill>
              <a:latin typeface="Poppins" panose="00000500000000000000" pitchFamily="2" charset="0"/>
              <a:cs typeface="Rajdhani" panose="02000000000000000000" pitchFamily="2" charset="0"/>
            </a:endParaRPr>
          </a:p>
        </p:txBody>
      </p:sp>
      <p:pic>
        <p:nvPicPr>
          <p:cNvPr id="21" name="Picture 20">
            <a:extLst>
              <a:ext uri="{FF2B5EF4-FFF2-40B4-BE49-F238E27FC236}">
                <a16:creationId xmlns:a16="http://schemas.microsoft.com/office/drawing/2014/main" id="{25840EF9-4E15-E010-94E4-750006F1E281}"/>
              </a:ext>
            </a:extLst>
          </p:cNvPr>
          <p:cNvPicPr>
            <a:picLocks noChangeAspect="1"/>
          </p:cNvPicPr>
          <p:nvPr/>
        </p:nvPicPr>
        <p:blipFill>
          <a:blip r:embed="rId5"/>
          <a:stretch>
            <a:fillRect/>
          </a:stretch>
        </p:blipFill>
        <p:spPr>
          <a:xfrm>
            <a:off x="3791737" y="446793"/>
            <a:ext cx="410280" cy="410280"/>
          </a:xfrm>
          <a:prstGeom prst="rect">
            <a:avLst/>
          </a:prstGeom>
        </p:spPr>
      </p:pic>
      <p:sp>
        <p:nvSpPr>
          <p:cNvPr id="23" name="TextBox 22">
            <a:extLst>
              <a:ext uri="{FF2B5EF4-FFF2-40B4-BE49-F238E27FC236}">
                <a16:creationId xmlns:a16="http://schemas.microsoft.com/office/drawing/2014/main" id="{9D99F5EC-73DA-A899-1F40-B9B2BB220AEE}"/>
              </a:ext>
            </a:extLst>
          </p:cNvPr>
          <p:cNvSpPr txBox="1"/>
          <p:nvPr/>
        </p:nvSpPr>
        <p:spPr>
          <a:xfrm>
            <a:off x="3706977" y="984356"/>
            <a:ext cx="8205840" cy="100027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Banglalink has been known as a brand that provides great value for money. While rest of its competitors focused on nation-wide network (GP), futuristic digital services (</a:t>
            </a:r>
            <a:r>
              <a:rPr kumimoji="0" lang="en-US" sz="1100" b="0" i="0" u="none" strike="noStrike" kern="1200" cap="none" spc="0" normalizeH="0" baseline="0" noProof="0" dirty="0" err="1">
                <a:ln>
                  <a:noFill/>
                </a:ln>
                <a:solidFill>
                  <a:srgbClr val="000000"/>
                </a:solidFill>
                <a:effectLst/>
                <a:uLnTx/>
                <a:uFillTx/>
                <a:latin typeface="Poppins" panose="00000500000000000000" pitchFamily="2" charset="0"/>
                <a:cs typeface="Rajdhani" panose="02000000000000000000" pitchFamily="2" charset="0"/>
              </a:rPr>
              <a:t>Robi</a:t>
            </a: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and strong association with youth (Airtel), Banglalink needed to catch up.</a:t>
            </a:r>
          </a:p>
          <a:p>
            <a:pPr marL="0" marR="0" lvl="0" indent="0" defTabSz="914400" rtl="0" eaLnBrk="1" fontAlgn="auto" latinLnBrk="0" hangingPunct="1">
              <a:lnSpc>
                <a:spcPct val="100000"/>
              </a:lnSpc>
              <a:spcBef>
                <a:spcPts val="0"/>
              </a:spcBef>
              <a:spcAft>
                <a:spcPts val="0"/>
              </a:spcAft>
              <a:buClrTx/>
              <a:buSzTx/>
              <a:buFontTx/>
              <a:buNone/>
              <a:tabLst/>
              <a:defRPr/>
            </a:pPr>
            <a:endParaRPr lang="en-US" sz="400" dirty="0">
              <a:solidFill>
                <a:srgbClr val="000000"/>
              </a:solidFill>
              <a:latin typeface="Poppins" panose="00000500000000000000" pitchFamily="2" charset="0"/>
              <a:cs typeface="Rajdhani" panose="02000000000000000000"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Immediate and integrated action was required to establish Banglalink as a brand that provides excellent VFM services along superior internet experience.</a:t>
            </a:r>
          </a:p>
        </p:txBody>
      </p:sp>
      <p:sp>
        <p:nvSpPr>
          <p:cNvPr id="28" name="TextBox 27">
            <a:extLst>
              <a:ext uri="{FF2B5EF4-FFF2-40B4-BE49-F238E27FC236}">
                <a16:creationId xmlns:a16="http://schemas.microsoft.com/office/drawing/2014/main" id="{33648E7E-5604-F8DC-0EAD-4CFDBA292E83}"/>
              </a:ext>
            </a:extLst>
          </p:cNvPr>
          <p:cNvSpPr txBox="1"/>
          <p:nvPr/>
        </p:nvSpPr>
        <p:spPr>
          <a:xfrm>
            <a:off x="3791737" y="5715453"/>
            <a:ext cx="8121080" cy="60016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Banglalink re-launched 4G internet with the name “Full Speed 4G” where we introduced the fastest 4G internet of the country. The campaign focused specifically on TG’s internet behavior and positioned</a:t>
            </a:r>
            <a:r>
              <a:rPr lang="en-US" sz="1100" dirty="0">
                <a:solidFill>
                  <a:srgbClr val="000000"/>
                </a:solidFill>
                <a:latin typeface="Poppins" panose="00000500000000000000" pitchFamily="2" charset="0"/>
                <a:cs typeface="Rajdhani" panose="02000000000000000000" pitchFamily="2" charset="0"/>
              </a:rPr>
              <a:t>d BL as the perfect VFM data provider with excellent speed and internet experience.</a:t>
            </a:r>
            <a:endPar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endParaRPr>
          </a:p>
        </p:txBody>
      </p:sp>
      <p:grpSp>
        <p:nvGrpSpPr>
          <p:cNvPr id="29" name="Group 28">
            <a:extLst>
              <a:ext uri="{FF2B5EF4-FFF2-40B4-BE49-F238E27FC236}">
                <a16:creationId xmlns:a16="http://schemas.microsoft.com/office/drawing/2014/main" id="{41F3D311-B677-B629-0497-DB4D5CD0DD92}"/>
              </a:ext>
            </a:extLst>
          </p:cNvPr>
          <p:cNvGrpSpPr>
            <a:grpSpLocks noChangeAspect="1"/>
          </p:cNvGrpSpPr>
          <p:nvPr/>
        </p:nvGrpSpPr>
        <p:grpSpPr>
          <a:xfrm>
            <a:off x="3843372" y="5161617"/>
            <a:ext cx="410279" cy="410279"/>
            <a:chOff x="3430687" y="3515619"/>
            <a:chExt cx="737276" cy="737276"/>
          </a:xfrm>
        </p:grpSpPr>
        <p:sp>
          <p:nvSpPr>
            <p:cNvPr id="30" name="Oval 29">
              <a:extLst>
                <a:ext uri="{FF2B5EF4-FFF2-40B4-BE49-F238E27FC236}">
                  <a16:creationId xmlns:a16="http://schemas.microsoft.com/office/drawing/2014/main" id="{679182C7-9A8B-71EB-0D7D-ED31FC9D2B47}"/>
                </a:ext>
              </a:extLst>
            </p:cNvPr>
            <p:cNvSpPr/>
            <p:nvPr/>
          </p:nvSpPr>
          <p:spPr>
            <a:xfrm>
              <a:off x="3430687" y="3515619"/>
              <a:ext cx="737276" cy="737276"/>
            </a:xfrm>
            <a:prstGeom prst="ellipse">
              <a:avLst/>
            </a:prstGeom>
            <a:solidFill>
              <a:srgbClr val="28A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CC3E5590-92E6-9E1F-9EF9-0A4A48075FE4}"/>
                </a:ext>
              </a:extLst>
            </p:cNvPr>
            <p:cNvPicPr>
              <a:picLocks noChangeAspect="1"/>
            </p:cNvPicPr>
            <p:nvPr/>
          </p:nvPicPr>
          <p:blipFill>
            <a:blip r:embed="rId6"/>
            <a:stretch>
              <a:fillRect/>
            </a:stretch>
          </p:blipFill>
          <p:spPr>
            <a:xfrm>
              <a:off x="3497919" y="3572218"/>
              <a:ext cx="624078" cy="624078"/>
            </a:xfrm>
            <a:prstGeom prst="rect">
              <a:avLst/>
            </a:prstGeom>
          </p:spPr>
        </p:pic>
      </p:grpSp>
      <p:sp>
        <p:nvSpPr>
          <p:cNvPr id="33" name="TextBox 32">
            <a:extLst>
              <a:ext uri="{FF2B5EF4-FFF2-40B4-BE49-F238E27FC236}">
                <a16:creationId xmlns:a16="http://schemas.microsoft.com/office/drawing/2014/main" id="{D9F1892B-06FF-38D3-2C50-2FB9BD9F4765}"/>
              </a:ext>
            </a:extLst>
          </p:cNvPr>
          <p:cNvSpPr txBox="1"/>
          <p:nvPr/>
        </p:nvSpPr>
        <p:spPr>
          <a:xfrm>
            <a:off x="4263290" y="5185178"/>
            <a:ext cx="6097772"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b="1" dirty="0">
                <a:gradFill>
                  <a:gsLst>
                    <a:gs pos="100000">
                      <a:srgbClr val="F68C1F"/>
                    </a:gs>
                    <a:gs pos="0">
                      <a:srgbClr val="DD5151"/>
                    </a:gs>
                  </a:gsLst>
                  <a:path path="circle">
                    <a:fillToRect l="100000" t="100000"/>
                  </a:path>
                </a:gradFill>
                <a:latin typeface="Poppins" panose="00000500000000000000" pitchFamily="2" charset="0"/>
                <a:cs typeface="Poppins" panose="00000500000000000000" pitchFamily="2" charset="0"/>
              </a:rPr>
              <a:t>HOW DID WE TACKLE IT?</a:t>
            </a:r>
            <a:endParaRPr kumimoji="0" lang="en-US" b="1" i="0" u="none" strike="noStrike" kern="1200" cap="none" normalizeH="0" baseline="0" noProof="0" dirty="0">
              <a:ln>
                <a:noFill/>
              </a:ln>
              <a:gradFill>
                <a:gsLst>
                  <a:gs pos="100000">
                    <a:srgbClr val="F68C1F"/>
                  </a:gs>
                  <a:gs pos="0">
                    <a:srgbClr val="DD5151"/>
                  </a:gs>
                </a:gsLst>
                <a:path path="circle">
                  <a:fillToRect l="100000" t="100000"/>
                </a:path>
              </a:gradFill>
              <a:effectLst/>
              <a:uLnTx/>
              <a:uFillTx/>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6B714D11-FF4F-4BB2-9672-878D54C9A964}"/>
              </a:ext>
            </a:extLst>
          </p:cNvPr>
          <p:cNvSpPr txBox="1"/>
          <p:nvPr/>
        </p:nvSpPr>
        <p:spPr>
          <a:xfrm>
            <a:off x="4613463" y="4606239"/>
            <a:ext cx="2352386" cy="21620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Fastest 4G Campaign Video</a:t>
            </a:r>
          </a:p>
        </p:txBody>
      </p:sp>
      <p:sp>
        <p:nvSpPr>
          <p:cNvPr id="9" name="TextBox 8">
            <a:extLst>
              <a:ext uri="{FF2B5EF4-FFF2-40B4-BE49-F238E27FC236}">
                <a16:creationId xmlns:a16="http://schemas.microsoft.com/office/drawing/2014/main" id="{BE598EBC-5FC3-7622-22A6-CB1B190FF346}"/>
              </a:ext>
            </a:extLst>
          </p:cNvPr>
          <p:cNvSpPr txBox="1"/>
          <p:nvPr/>
        </p:nvSpPr>
        <p:spPr>
          <a:xfrm>
            <a:off x="8378137" y="4606239"/>
            <a:ext cx="3131027"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rgbClr val="000000"/>
                </a:solidFill>
                <a:effectLst/>
                <a:uLnTx/>
                <a:uFillTx/>
                <a:latin typeface="Poppins" panose="00000500000000000000" pitchFamily="2" charset="0"/>
                <a:cs typeface="Rajdhani" panose="02000000000000000000" pitchFamily="2" charset="0"/>
              </a:rPr>
              <a:t>Fifa</a:t>
            </a: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WC </a:t>
            </a:r>
            <a:r>
              <a:rPr kumimoji="0" lang="en-US" sz="1100" b="0" i="0" u="none" strike="noStrike" kern="1200" cap="none" spc="0" normalizeH="0" baseline="0" noProof="0" dirty="0" err="1">
                <a:ln>
                  <a:noFill/>
                </a:ln>
                <a:solidFill>
                  <a:srgbClr val="000000"/>
                </a:solidFill>
                <a:effectLst/>
                <a:uLnTx/>
                <a:uFillTx/>
                <a:latin typeface="Poppins" panose="00000500000000000000" pitchFamily="2" charset="0"/>
                <a:cs typeface="Rajdhani" panose="02000000000000000000" pitchFamily="2" charset="0"/>
              </a:rPr>
              <a:t>Banglami</a:t>
            </a: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cs typeface="Rajdhani" panose="02000000000000000000" pitchFamily="2" charset="0"/>
              </a:rPr>
              <a:t> Campaign Video</a:t>
            </a:r>
          </a:p>
        </p:txBody>
      </p:sp>
      <p:pic>
        <p:nvPicPr>
          <p:cNvPr id="3" name="Online Media 2" title="বাংলালিংক FASTEST 4G তে থাকুন সবচেয়ে এগিয়ে!">
            <a:hlinkClick r:id="" action="ppaction://media"/>
            <a:extLst>
              <a:ext uri="{FF2B5EF4-FFF2-40B4-BE49-F238E27FC236}">
                <a16:creationId xmlns:a16="http://schemas.microsoft.com/office/drawing/2014/main" id="{B9520E49-2691-8323-DAD7-158A35509B4D}"/>
              </a:ext>
            </a:extLst>
          </p:cNvPr>
          <p:cNvPicPr>
            <a:picLocks noRot="1" noChangeAspect="1"/>
          </p:cNvPicPr>
          <p:nvPr>
            <a:videoFile r:link="rId1"/>
          </p:nvPr>
        </p:nvPicPr>
        <p:blipFill>
          <a:blip r:embed="rId7"/>
          <a:stretch>
            <a:fillRect/>
          </a:stretch>
        </p:blipFill>
        <p:spPr>
          <a:xfrm>
            <a:off x="3771180" y="2256970"/>
            <a:ext cx="4046017" cy="2286000"/>
          </a:xfrm>
          <a:prstGeom prst="rect">
            <a:avLst/>
          </a:prstGeom>
        </p:spPr>
      </p:pic>
      <p:pic>
        <p:nvPicPr>
          <p:cNvPr id="8" name="Online Media 7" title="Banglalink Bishshocup Anthem | Hok Ullash, Hok Banglami">
            <a:hlinkClick r:id="" action="ppaction://media"/>
            <a:extLst>
              <a:ext uri="{FF2B5EF4-FFF2-40B4-BE49-F238E27FC236}">
                <a16:creationId xmlns:a16="http://schemas.microsoft.com/office/drawing/2014/main" id="{B93924E0-FEF6-3F27-C62B-4C27B246619C}"/>
              </a:ext>
            </a:extLst>
          </p:cNvPr>
          <p:cNvPicPr>
            <a:picLocks noRot="1" noChangeAspect="1"/>
          </p:cNvPicPr>
          <p:nvPr>
            <a:videoFile r:link="rId2"/>
          </p:nvPr>
        </p:nvPicPr>
        <p:blipFill>
          <a:blip r:embed="rId8"/>
          <a:stretch>
            <a:fillRect/>
          </a:stretch>
        </p:blipFill>
        <p:spPr>
          <a:xfrm>
            <a:off x="7916542" y="2256969"/>
            <a:ext cx="4046017" cy="2286000"/>
          </a:xfrm>
          <a:prstGeom prst="rect">
            <a:avLst/>
          </a:prstGeom>
        </p:spPr>
      </p:pic>
    </p:spTree>
    <p:extLst>
      <p:ext uri="{BB962C8B-B14F-4D97-AF65-F5344CB8AC3E}">
        <p14:creationId xmlns:p14="http://schemas.microsoft.com/office/powerpoint/2010/main" val="333793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8"/>
                </p:tgtEl>
              </p:cMediaNode>
            </p:video>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7089</TotalTime>
  <Words>3789</Words>
  <Application>Microsoft Office PowerPoint</Application>
  <PresentationFormat>Widescreen</PresentationFormat>
  <Paragraphs>275</Paragraphs>
  <Slides>40</Slides>
  <Notes>10</Notes>
  <HiddenSlides>0</HiddenSlides>
  <MMClips>26</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40</vt:i4>
      </vt:variant>
    </vt:vector>
  </HeadingPairs>
  <TitlesOfParts>
    <vt:vector size="51" baseType="lpstr">
      <vt:lpstr>Arial</vt:lpstr>
      <vt:lpstr>Calibri</vt:lpstr>
      <vt:lpstr>Calibri Light</vt:lpstr>
      <vt:lpstr>Hind Siliguri</vt:lpstr>
      <vt:lpstr>Paytone One</vt:lpstr>
      <vt:lpstr>Poppins</vt:lpstr>
      <vt:lpstr>Poppins Black</vt:lpstr>
      <vt:lpstr>Rajdhani</vt:lpstr>
      <vt:lpstr>Office Theme</vt:lpstr>
      <vt:lpstr>1_Office Theme</vt:lpstr>
      <vt:lpstr>2_Office Theme</vt:lpstr>
      <vt:lpstr>PowerPoint Presentation</vt:lpstr>
      <vt:lpstr>PowerPoint Presentation</vt:lpstr>
      <vt:lpstr>PowerPoint Presentation</vt:lpstr>
      <vt:lpstr>ALONG COMES X A MODERN-DAY INTEGRATED AGENCY TO SOLVE BRANDS’ MODERN-DAY COMMUNICATION CHALLENGES.</vt:lpstr>
      <vt:lpstr>PowerPoint Presentation</vt:lpstr>
      <vt:lpstr>PowerPoint Presentation</vt:lpstr>
      <vt:lpstr>PowerPoint Presentation</vt:lpstr>
      <vt:lpstr>PowerPoint Presentation</vt:lpstr>
      <vt:lpstr>THE JOURNEY OF BANGLALINK  FROM VFM TO A DIGITAL BRAND</vt:lpstr>
      <vt:lpstr>BANGLALINK EXCELLENCE IN TRADE &amp; RETAIL</vt:lpstr>
      <vt:lpstr>UPAY LAUNCH  GRABBING  ATTENTION FROM THE  WORD GO</vt:lpstr>
      <vt:lpstr>LYFE  GETTING THE AUDIENCE TO NOTICE AND CRAVE</vt:lpstr>
      <vt:lpstr>CITY ISLAMIC  CREATING LIFESTYLE RELEVANCE WITH THE BRAND</vt:lpstr>
      <vt:lpstr>SAMSUNG ENTRY SEGMENT PHONE CAMPAIGNS  UNDERSTANDING THE PULSE OF THE YOUTH </vt:lpstr>
      <vt:lpstr>PowerPoint Presentation</vt:lpstr>
      <vt:lpstr>SPEED  RECORD MASTER &amp; বাংলায় লিখি বাংলা </vt:lpstr>
      <vt:lpstr>SAMSUNG  A FRESH  NEW MOBILE EXPERIENCE</vt:lpstr>
      <vt:lpstr>BHN   LAUNCH &amp; PERFORMANCE-BASED E-COM</vt:lpstr>
      <vt:lpstr>PowerPoint Presentation</vt:lpstr>
      <vt:lpstr>FOODPANDA: FOR THE LOVE  OF FOOD </vt:lpstr>
      <vt:lpstr>i-SCREEN </vt:lpstr>
      <vt:lpstr>PowerPoint Presentation</vt:lpstr>
      <vt:lpstr>bKash  DRIVING USAGE BEHAVIOR</vt:lpstr>
      <vt:lpstr>bKash SALAMI CAMPAIGN  CAPITILIZING ON USAGE BEHAVIOR</vt:lpstr>
      <vt:lpstr>DARAZ  GETTING THE AUDIENCE TO 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CLIENTELE</vt:lpstr>
      <vt:lpstr>PowerPoint Presentation</vt:lpstr>
      <vt:lpstr>LUX  REVAMPED FOR MODERN WOMEN</vt:lpstr>
      <vt:lpstr>DESHAL BRAND CAMPAIGN  EXCELLENCE IN STORY-TELLING</vt:lpstr>
      <vt:lpstr>PATHAO   RIDING ON SOCIAL  MEDIA TRENDS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Tarmim Sumaiya Protiti</dc:creator>
  <cp:lastModifiedBy>Ifraha Ilias</cp:lastModifiedBy>
  <cp:revision>141</cp:revision>
  <dcterms:created xsi:type="dcterms:W3CDTF">2023-08-02T09:07:32Z</dcterms:created>
  <dcterms:modified xsi:type="dcterms:W3CDTF">2024-05-09T09:53:00Z</dcterms:modified>
</cp:coreProperties>
</file>